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21"/>
  </p:notesMasterIdLst>
  <p:sldIdLst>
    <p:sldId id="256" r:id="rId2"/>
    <p:sldId id="293" r:id="rId3"/>
    <p:sldId id="296" r:id="rId4"/>
    <p:sldId id="290" r:id="rId5"/>
    <p:sldId id="297" r:id="rId6"/>
    <p:sldId id="299" r:id="rId7"/>
    <p:sldId id="303" r:id="rId8"/>
    <p:sldId id="304" r:id="rId9"/>
    <p:sldId id="291" r:id="rId10"/>
    <p:sldId id="300" r:id="rId11"/>
    <p:sldId id="302" r:id="rId12"/>
    <p:sldId id="289" r:id="rId13"/>
    <p:sldId id="276" r:id="rId14"/>
    <p:sldId id="278" r:id="rId15"/>
    <p:sldId id="295" r:id="rId16"/>
    <p:sldId id="305" r:id="rId17"/>
    <p:sldId id="294" r:id="rId18"/>
    <p:sldId id="301" r:id="rId19"/>
    <p:sldId id="285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28" userDrawn="1">
          <p15:clr>
            <a:srgbClr val="A4A3A4"/>
          </p15:clr>
        </p15:guide>
        <p15:guide id="2" pos="3864" userDrawn="1">
          <p15:clr>
            <a:srgbClr val="A4A3A4"/>
          </p15:clr>
        </p15:guide>
        <p15:guide id="3" pos="7512" userDrawn="1">
          <p15:clr>
            <a:srgbClr val="A4A3A4"/>
          </p15:clr>
        </p15:guide>
        <p15:guide id="4" pos="144" userDrawn="1">
          <p15:clr>
            <a:srgbClr val="A4A3A4"/>
          </p15:clr>
        </p15:guide>
        <p15:guide id="5" orient="horz" pos="624" userDrawn="1">
          <p15:clr>
            <a:srgbClr val="A4A3A4"/>
          </p15:clr>
        </p15:guide>
        <p15:guide id="6" orient="horz" pos="405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CB0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52" autoAdjust="0"/>
  </p:normalViewPr>
  <p:slideViewPr>
    <p:cSldViewPr snapToGrid="0" showGuides="1">
      <p:cViewPr varScale="1">
        <p:scale>
          <a:sx n="74" d="100"/>
          <a:sy n="74" d="100"/>
        </p:scale>
        <p:origin x="498" y="66"/>
      </p:cViewPr>
      <p:guideLst>
        <p:guide orient="horz" pos="2328"/>
        <p:guide pos="3864"/>
        <p:guide pos="7512"/>
        <p:guide pos="144"/>
        <p:guide orient="horz" pos="624"/>
        <p:guide orient="horz" pos="405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D3BC9C-6C58-464F-B94E-FD73C5FB016E}" type="datetimeFigureOut">
              <a:rPr lang="en-US" smtClean="0"/>
              <a:t>25-Dec-18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60DC36-8EFA-4378-9855-E019C55AC47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70536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F864C-44C4-4000-952D-01F31BFB3F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392E06-C914-467E-9D4F-BD763EDA2D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BEFBAF-82E9-49AD-B2CF-7D154E0244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25-Dec-18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D8006A-94B1-44F7-972D-56767EDE3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E7BFAB-D84B-45E1-A0BD-2516AC14F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5646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7B869-BFB2-4C20-8AB1-46704BB3D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F007DB-4F12-4428-9C48-5120DF0704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FFA8DA-0E31-4CA6-BBFC-2467AAD1D3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25-Dec-18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4974BD-9845-459A-9AAA-12731E2507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A71B0A-FDFB-4B2C-A9EC-2334C5900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14092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60B5D73-1652-4A8E-B5A3-101523D7290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B7FB99-7425-444D-B602-01B672BCE8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EEA9C5-552A-48A1-AB54-ED54209B3B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25-Dec-18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83AAA3-4155-48FB-8F00-16DBE0C9C2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694EAE-CB3C-4DEF-A66D-583C7AAC9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68042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07FBE-061D-452C-A8A6-213063CFD6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3A3535-1708-499D-B5D2-7D8F9FD182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B06063-A112-49AB-80C8-504D99ECD7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25-Dec-18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44C8D5-F898-4318-A76D-1FBD87329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76EC76-E8E8-4FFA-B671-7FA2F3EF5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92872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2CABF-E3C1-431A-A69C-D4881CC43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584226-69DA-4211-B2C8-C29FD05A4A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FF82DB-B518-40FD-8A66-44B874C055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25-Dec-18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C1CCEE-725F-4745-837B-87EFB70E71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61522A-E0E6-406B-BF30-A7C7A5729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00417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CC9BDC-6F21-4EF5-A8DD-E35E27EAC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968D5F-2AB6-42D3-A54E-AB3E603251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5AB07F-D5F7-402A-AE4E-027BF1CA91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108EDC-3863-43B9-93C7-37465DC73B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25-Dec-18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77D452-958D-4159-A9A4-16DD29680A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9654B6-1460-48B9-AC7E-592F68BAB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4041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E8C848-926A-4FD3-A311-A100A2662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8ECD90-B4F0-4DFB-BB3D-F231020789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5A6C3A-033E-474B-AB97-D8291A04E7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32B928-3A23-4FCA-AD1F-E45A467B54F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BDC8376-6FC6-4A11-B0DB-9A148E9C00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E80206F-8846-425C-A56E-16FFBA442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25-Dec-18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A45E89F-12CF-4561-A5F2-1E05783A30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EB4DFE4-927C-43B1-A061-5CB97FFB33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9058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0E367-8DA0-4655-BCBC-F4280D864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FEF9592-AA3C-4CF8-A5DB-4D010195A4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25-Dec-18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2C9377-F93E-4515-852A-264707755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ED076D-476B-42BA-8795-14FE6C1E6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55511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EA599B4-6AB2-4190-82B5-7667EE1E92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25-Dec-18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B8FBFB3-AD86-4E39-B8AE-B4EC14528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A4AF55-C114-4B60-9A20-56B00A11B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82002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883DA1-5CB8-405D-9613-8A9B7BC56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42BB15-A24D-42E9-9CAE-BB82722630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F0849D-D3C3-462A-9751-4EAB0B9145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80DD20-7A20-4574-98A4-4277958767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25-Dec-18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D0ED2B-71C4-421A-9DB0-676E00C10B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C4572A-ADFC-4C53-BCA2-42BDF693B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0950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F5C67-EEEC-4AB0-9653-0F80D6B109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DD50D6D-5277-4324-AF23-5FAF007834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275657-2BF9-4761-96B6-50EE3CFCFA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3C3F7B-A4C8-4F9D-8165-BC5186EA09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25-Dec-18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696EA5-2FA2-464D-982F-C53E6426A8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11B398-191B-4AB1-86ED-00D0046EA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66011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B3445CA-54C1-4DDE-A216-DD2414E3F5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06395A-6879-4E93-B24E-067F88AC1D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50FF5B-A6A6-4F0F-AA5D-3F0F69A43A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DA1498-92C7-4E4B-8045-C9195F453964}" type="datetimeFigureOut">
              <a:rPr lang="en-US" smtClean="0"/>
              <a:t>25-Dec-18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798FAA-76CC-42EF-8BE0-466A41BBAB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49FF02-6890-4E10-B958-1097AD32C6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3789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zigZag">
          <a:fgClr>
            <a:schemeClr val="accent3">
              <a:lumMod val="75000"/>
            </a:schemeClr>
          </a:fgClr>
          <a:bgClr>
            <a:schemeClr val="accent3">
              <a:lumMod val="50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7958-22CF-4669-AB53-91004E216BA1}"/>
              </a:ext>
            </a:extLst>
          </p:cNvPr>
          <p:cNvSpPr/>
          <p:nvPr/>
        </p:nvSpPr>
        <p:spPr>
          <a:xfrm>
            <a:off x="-90153" y="-115910"/>
            <a:ext cx="12376597" cy="7083380"/>
          </a:xfrm>
          <a:prstGeom prst="rect">
            <a:avLst/>
          </a:prstGeom>
          <a:solidFill>
            <a:srgbClr val="E0FFE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8E9E31F-88F8-4678-B212-5D4CDB57A0F6}"/>
              </a:ext>
            </a:extLst>
          </p:cNvPr>
          <p:cNvSpPr/>
          <p:nvPr/>
        </p:nvSpPr>
        <p:spPr>
          <a:xfrm>
            <a:off x="8525814" y="5911403"/>
            <a:ext cx="3666187" cy="94659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r"/>
            <a:r>
              <a:rPr lang="en-US" sz="2800" b="1" dirty="0">
                <a:solidFill>
                  <a:schemeClr val="tx1"/>
                </a:solidFill>
              </a:rPr>
              <a:t> </a:t>
            </a:r>
            <a:r>
              <a:rPr lang="en-US" sz="2800" b="1" dirty="0" err="1">
                <a:solidFill>
                  <a:schemeClr val="tx1"/>
                </a:solidFill>
              </a:rPr>
              <a:t>Tugas</a:t>
            </a:r>
            <a:r>
              <a:rPr lang="en-US" sz="2800" b="1" dirty="0">
                <a:solidFill>
                  <a:schemeClr val="tx1"/>
                </a:solidFill>
              </a:rPr>
              <a:t> Proposal </a:t>
            </a:r>
            <a:r>
              <a:rPr lang="en-US" sz="2800" b="1" dirty="0" err="1">
                <a:solidFill>
                  <a:schemeClr val="tx1"/>
                </a:solidFill>
              </a:rPr>
              <a:t>Skripsi</a:t>
            </a:r>
            <a:endParaRPr lang="en-US" sz="2800" b="1" dirty="0">
              <a:solidFill>
                <a:schemeClr val="tx1"/>
              </a:solidFill>
            </a:endParaRPr>
          </a:p>
          <a:p>
            <a:pPr algn="r"/>
            <a:r>
              <a:rPr lang="en-US" sz="2400" b="1" dirty="0"/>
              <a:t> </a:t>
            </a:r>
            <a:r>
              <a:rPr lang="en-US" b="1" dirty="0" err="1"/>
              <a:t>Selasa</a:t>
            </a:r>
            <a:r>
              <a:rPr lang="en-US" b="1" dirty="0"/>
              <a:t>, 18 </a:t>
            </a:r>
            <a:r>
              <a:rPr lang="en-US" b="1" dirty="0" err="1"/>
              <a:t>Desember</a:t>
            </a:r>
            <a:r>
              <a:rPr lang="en-US" b="1" dirty="0"/>
              <a:t> 2018</a:t>
            </a:r>
            <a:endParaRPr lang="en-US" sz="2400" b="1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F5648D0-6704-47EA-9201-9F5EF1AA8E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9631" y="4197911"/>
            <a:ext cx="2219459" cy="221945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B27081A-B778-4A27-A452-9793C0D4D20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20" t="37196" r="12113" b="57073"/>
          <a:stretch/>
        </p:blipFill>
        <p:spPr>
          <a:xfrm>
            <a:off x="12875" y="2970642"/>
            <a:ext cx="7456868" cy="56031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49235CF-68DD-448A-B5E1-E2E91B23087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20" t="42697" r="12113" b="48662"/>
          <a:stretch/>
        </p:blipFill>
        <p:spPr>
          <a:xfrm>
            <a:off x="12876" y="3898025"/>
            <a:ext cx="4945488" cy="560316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DC60E17B-B5BC-40BB-9E6E-5BFB5954C8B8}"/>
              </a:ext>
            </a:extLst>
          </p:cNvPr>
          <p:cNvSpPr/>
          <p:nvPr/>
        </p:nvSpPr>
        <p:spPr>
          <a:xfrm>
            <a:off x="257574" y="4290919"/>
            <a:ext cx="4378818" cy="241897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1606884136</a:t>
            </a:r>
          </a:p>
          <a:p>
            <a:endParaRPr lang="en-US" sz="2800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US" sz="2800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US" sz="2800" dirty="0" err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Departemen</a:t>
            </a:r>
            <a:r>
              <a:rPr lang="en-US" sz="28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Matematika</a:t>
            </a:r>
            <a:endParaRPr lang="en-US" sz="2800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US" sz="2800" dirty="0" err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Universitas</a:t>
            </a:r>
            <a:r>
              <a:rPr lang="en-US" sz="28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Indonesia</a:t>
            </a:r>
            <a:endParaRPr lang="en-US" sz="24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1030" name="Picture 6" descr="Image result for deep learning">
            <a:extLst>
              <a:ext uri="{FF2B5EF4-FFF2-40B4-BE49-F238E27FC236}">
                <a16:creationId xmlns:a16="http://schemas.microsoft.com/office/drawing/2014/main" id="{11F9C375-61BD-45BB-BAEE-2DFC03CF8B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70" r="8005"/>
          <a:stretch/>
        </p:blipFill>
        <p:spPr bwMode="auto">
          <a:xfrm>
            <a:off x="7461300" y="551043"/>
            <a:ext cx="4812265" cy="2877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FCBC0D3-03FD-44C2-A591-49EC33012AF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24" t="27131" r="16267" b="46531"/>
          <a:stretch/>
        </p:blipFill>
        <p:spPr>
          <a:xfrm>
            <a:off x="206058" y="489444"/>
            <a:ext cx="7041273" cy="2597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8490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1F2FCCA-698E-4654-B54E-845506BD6BCE}"/>
              </a:ext>
            </a:extLst>
          </p:cNvPr>
          <p:cNvSpPr/>
          <p:nvPr/>
        </p:nvSpPr>
        <p:spPr>
          <a:xfrm>
            <a:off x="-92299" y="-112690"/>
            <a:ext cx="12376597" cy="7083380"/>
          </a:xfrm>
          <a:prstGeom prst="rect">
            <a:avLst/>
          </a:prstGeom>
          <a:solidFill>
            <a:srgbClr val="E0FFE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AE0AF125-A834-4CDE-B7C7-29792268F44F}"/>
              </a:ext>
            </a:extLst>
          </p:cNvPr>
          <p:cNvSpPr txBox="1">
            <a:spLocks/>
          </p:cNvSpPr>
          <p:nvPr/>
        </p:nvSpPr>
        <p:spPr>
          <a:xfrm>
            <a:off x="838200" y="1364776"/>
            <a:ext cx="10515600" cy="481218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endParaRPr lang="en-ID" sz="24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48F1B6EB-EC5B-4C4F-A1E3-5D23CC0F0DE4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6699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D" dirty="0" err="1">
                <a:latin typeface="Cambria" panose="02040503050406030204" pitchFamily="18" charset="0"/>
                <a:ea typeface="Cambria" panose="02040503050406030204" pitchFamily="18" charset="0"/>
              </a:rPr>
              <a:t>Representasi</a:t>
            </a:r>
            <a:r>
              <a:rPr lang="en-ID" dirty="0">
                <a:latin typeface="Cambria" panose="02040503050406030204" pitchFamily="18" charset="0"/>
                <a:ea typeface="Cambria" panose="02040503050406030204" pitchFamily="18" charset="0"/>
              </a:rPr>
              <a:t> Gambar Digital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8E52D1D-9675-46E5-A984-17F38369B24E}"/>
              </a:ext>
            </a:extLst>
          </p:cNvPr>
          <p:cNvSpPr/>
          <p:nvPr/>
        </p:nvSpPr>
        <p:spPr>
          <a:xfrm>
            <a:off x="11719774" y="6401717"/>
            <a:ext cx="472203" cy="456283"/>
          </a:xfrm>
          <a:prstGeom prst="roundRect">
            <a:avLst/>
          </a:prstGeom>
          <a:solidFill>
            <a:srgbClr val="2CB037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10</a:t>
            </a:r>
          </a:p>
        </p:txBody>
      </p:sp>
      <p:pic>
        <p:nvPicPr>
          <p:cNvPr id="1026" name="Picture 2" descr="http://pippin.gimp.org/image_processing/images/sample_grid_a_square.png">
            <a:extLst>
              <a:ext uri="{FF2B5EF4-FFF2-40B4-BE49-F238E27FC236}">
                <a16:creationId xmlns:a16="http://schemas.microsoft.com/office/drawing/2014/main" id="{D3B971E5-3BE4-465D-8A0E-CC06FA5D96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6176" y="1248865"/>
            <a:ext cx="9177270" cy="5376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26233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1F2FCCA-698E-4654-B54E-845506BD6BCE}"/>
              </a:ext>
            </a:extLst>
          </p:cNvPr>
          <p:cNvSpPr/>
          <p:nvPr/>
        </p:nvSpPr>
        <p:spPr>
          <a:xfrm>
            <a:off x="-90153" y="-115910"/>
            <a:ext cx="12376597" cy="7083380"/>
          </a:xfrm>
          <a:prstGeom prst="rect">
            <a:avLst/>
          </a:prstGeom>
          <a:solidFill>
            <a:srgbClr val="E0FFE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AE0AF125-A834-4CDE-B7C7-29792268F44F}"/>
              </a:ext>
            </a:extLst>
          </p:cNvPr>
          <p:cNvSpPr txBox="1">
            <a:spLocks/>
          </p:cNvSpPr>
          <p:nvPr/>
        </p:nvSpPr>
        <p:spPr>
          <a:xfrm>
            <a:off x="838200" y="1364776"/>
            <a:ext cx="10515600" cy="481218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ID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Menggunakan</a:t>
            </a:r>
            <a:r>
              <a:rPr lang="en-ID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sebagian</a:t>
            </a:r>
            <a:r>
              <a:rPr lang="en-ID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besar</a:t>
            </a:r>
            <a:r>
              <a:rPr lang="en-ID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konsep</a:t>
            </a:r>
            <a:r>
              <a:rPr lang="en-ID" sz="2400" dirty="0">
                <a:latin typeface="Cambria" panose="02040503050406030204" pitchFamily="18" charset="0"/>
                <a:ea typeface="Cambria" panose="02040503050406030204" pitchFamily="18" charset="0"/>
              </a:rPr>
              <a:t> yang </a:t>
            </a:r>
            <a:r>
              <a:rPr lang="en-ID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sama</a:t>
            </a:r>
            <a:r>
              <a:rPr lang="en-ID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dengan</a:t>
            </a:r>
            <a:r>
              <a:rPr lang="en-ID" sz="2400" dirty="0">
                <a:latin typeface="Cambria" panose="02040503050406030204" pitchFamily="18" charset="0"/>
                <a:ea typeface="Cambria" panose="02040503050406030204" pitchFamily="18" charset="0"/>
              </a:rPr>
              <a:t> Neural Network, </a:t>
            </a:r>
            <a:r>
              <a:rPr lang="en-ID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namun</a:t>
            </a:r>
            <a:r>
              <a:rPr lang="en-ID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dengan</a:t>
            </a:r>
            <a:r>
              <a:rPr lang="en-ID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langkah-langkah</a:t>
            </a:r>
            <a:r>
              <a:rPr lang="en-ID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tambahan</a:t>
            </a:r>
            <a:r>
              <a:rPr lang="en-ID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sebelumnya</a:t>
            </a:r>
            <a:r>
              <a:rPr lang="en-ID" sz="2400" dirty="0">
                <a:latin typeface="Cambria" panose="02040503050406030204" pitchFamily="18" charset="0"/>
                <a:ea typeface="Cambria" panose="02040503050406030204" pitchFamily="18" charset="0"/>
              </a:rPr>
              <a:t> yang </a:t>
            </a:r>
            <a:r>
              <a:rPr lang="en-ID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terfokus</a:t>
            </a:r>
            <a:r>
              <a:rPr lang="en-ID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pada</a:t>
            </a:r>
            <a:r>
              <a:rPr lang="en-ID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ekstraksi</a:t>
            </a:r>
            <a:r>
              <a:rPr lang="en-ID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fitur</a:t>
            </a:r>
            <a:r>
              <a:rPr lang="en-ID" sz="2400" dirty="0">
                <a:latin typeface="Cambria" panose="02040503050406030204" pitchFamily="18" charset="0"/>
                <a:ea typeface="Cambria" panose="02040503050406030204" pitchFamily="18" charset="0"/>
              </a:rPr>
              <a:t>, </a:t>
            </a:r>
            <a:r>
              <a:rPr lang="en-ID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yaitu</a:t>
            </a:r>
            <a:r>
              <a:rPr lang="en-ID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Konvolusi</a:t>
            </a:r>
            <a:r>
              <a:rPr lang="en-ID" sz="2400" dirty="0">
                <a:latin typeface="Cambria" panose="02040503050406030204" pitchFamily="18" charset="0"/>
                <a:ea typeface="Cambria" panose="02040503050406030204" pitchFamily="18" charset="0"/>
              </a:rPr>
              <a:t>, </a:t>
            </a:r>
            <a:r>
              <a:rPr lang="en-ID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ReLU</a:t>
            </a:r>
            <a:r>
              <a:rPr lang="en-ID" sz="2400" dirty="0">
                <a:latin typeface="Cambria" panose="02040503050406030204" pitchFamily="18" charset="0"/>
                <a:ea typeface="Cambria" panose="02040503050406030204" pitchFamily="18" charset="0"/>
              </a:rPr>
              <a:t>, </a:t>
            </a:r>
            <a:r>
              <a:rPr lang="en-ID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dan</a:t>
            </a:r>
            <a:r>
              <a:rPr lang="en-ID" sz="2400" dirty="0">
                <a:latin typeface="Cambria" panose="02040503050406030204" pitchFamily="18" charset="0"/>
                <a:ea typeface="Cambria" panose="02040503050406030204" pitchFamily="18" charset="0"/>
              </a:rPr>
              <a:t> Pooling.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48F1B6EB-EC5B-4C4F-A1E3-5D23CC0F0DE4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6699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D" dirty="0">
                <a:latin typeface="Cambria" panose="02040503050406030204" pitchFamily="18" charset="0"/>
                <a:ea typeface="Cambria" panose="02040503050406030204" pitchFamily="18" charset="0"/>
              </a:rPr>
              <a:t>Convolutional Neural Network (CNN)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8E52D1D-9675-46E5-A984-17F38369B24E}"/>
              </a:ext>
            </a:extLst>
          </p:cNvPr>
          <p:cNvSpPr/>
          <p:nvPr/>
        </p:nvSpPr>
        <p:spPr>
          <a:xfrm>
            <a:off x="11719774" y="6401717"/>
            <a:ext cx="472203" cy="456283"/>
          </a:xfrm>
          <a:prstGeom prst="roundRect">
            <a:avLst/>
          </a:prstGeom>
          <a:solidFill>
            <a:srgbClr val="2CB037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11</a:t>
            </a:r>
          </a:p>
        </p:txBody>
      </p:sp>
      <p:pic>
        <p:nvPicPr>
          <p:cNvPr id="4098" name="Picture 2" descr="https://blog.algorithmia.com/wp-content/uploads/2018/03/word-image-17.png">
            <a:extLst>
              <a:ext uri="{FF2B5EF4-FFF2-40B4-BE49-F238E27FC236}">
                <a16:creationId xmlns:a16="http://schemas.microsoft.com/office/drawing/2014/main" id="{A9674148-687A-4A0A-B477-A8B5EA51FE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82257"/>
            <a:ext cx="12192000" cy="2892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83844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770D8B7-4D97-4F3D-A7A6-DB9B4DD05D6C}"/>
              </a:ext>
            </a:extLst>
          </p:cNvPr>
          <p:cNvSpPr/>
          <p:nvPr/>
        </p:nvSpPr>
        <p:spPr>
          <a:xfrm>
            <a:off x="-90153" y="-115910"/>
            <a:ext cx="12376597" cy="7083380"/>
          </a:xfrm>
          <a:prstGeom prst="rect">
            <a:avLst/>
          </a:prstGeom>
          <a:solidFill>
            <a:srgbClr val="E0FFE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222B34-520D-4706-A9EE-93FAFA3E3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47002"/>
            <a:ext cx="7829283" cy="1325563"/>
          </a:xfrm>
        </p:spPr>
        <p:txBody>
          <a:bodyPr/>
          <a:lstStyle/>
          <a:p>
            <a:r>
              <a:rPr lang="en-US" dirty="0"/>
              <a:t>Knowledge Transfer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0C0D26-3AFE-4C4D-8852-E56AC375DD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121" t="28159" r="17086" b="21300"/>
          <a:stretch/>
        </p:blipFill>
        <p:spPr>
          <a:xfrm>
            <a:off x="1119274" y="1465014"/>
            <a:ext cx="9953451" cy="4433510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F729C09-74D7-4B85-BB5A-087F375CCF0C}"/>
              </a:ext>
            </a:extLst>
          </p:cNvPr>
          <p:cNvSpPr/>
          <p:nvPr/>
        </p:nvSpPr>
        <p:spPr>
          <a:xfrm>
            <a:off x="11719774" y="6401717"/>
            <a:ext cx="472203" cy="456283"/>
          </a:xfrm>
          <a:prstGeom prst="roundRect">
            <a:avLst/>
          </a:prstGeom>
          <a:solidFill>
            <a:srgbClr val="2CB037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25259472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F1CB333C-AB4C-43C4-A365-72723DD7A222}"/>
              </a:ext>
            </a:extLst>
          </p:cNvPr>
          <p:cNvSpPr/>
          <p:nvPr/>
        </p:nvSpPr>
        <p:spPr>
          <a:xfrm>
            <a:off x="-90153" y="-115910"/>
            <a:ext cx="12376597" cy="7083380"/>
          </a:xfrm>
          <a:prstGeom prst="rect">
            <a:avLst/>
          </a:prstGeom>
          <a:solidFill>
            <a:srgbClr val="E0FFE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364CFD90-D0E1-4BC3-9D8B-7503E2632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111626" y="1720850"/>
            <a:ext cx="3968750" cy="3968496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Project analysis slide 2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384399"/>
            <a:ext cx="11734800" cy="3877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Rancangan</a:t>
            </a:r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8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Skripsi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E3ECCC05-FF78-40FA-84FF-172821D8B5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248275" y="2857500"/>
            <a:ext cx="1695450" cy="169545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err="1">
                <a:latin typeface="+mj-lt"/>
              </a:rPr>
              <a:t>Rancangan</a:t>
            </a:r>
            <a:endParaRPr lang="en-US" sz="1400" b="1" dirty="0">
              <a:latin typeface="+mj-lt"/>
            </a:endParaRPr>
          </a:p>
          <a:p>
            <a:pPr algn="ctr"/>
            <a:r>
              <a:rPr lang="en-US" sz="1400" b="1" dirty="0" err="1">
                <a:latin typeface="+mj-lt"/>
              </a:rPr>
              <a:t>Skripsi</a:t>
            </a:r>
            <a:endParaRPr lang="en-US" sz="1400" b="1" dirty="0">
              <a:latin typeface="+mj-lt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D6178536-4D8A-4FF2-BBDC-4B3E7E0FCF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959567" y="1743777"/>
            <a:ext cx="3660775" cy="740997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/>
              <a:t>             </a:t>
            </a:r>
            <a:r>
              <a:rPr lang="en-US" sz="1600" b="1" dirty="0" err="1"/>
              <a:t>Desain</a:t>
            </a:r>
            <a:r>
              <a:rPr lang="en-US" sz="1600" b="1" dirty="0"/>
              <a:t> GUI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16F1356-9015-4B5C-9C64-3C1D963E5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848442" y="1644375"/>
            <a:ext cx="939800" cy="9398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EB7F2E37-0ACF-4E8A-9C1D-EC5B65BA29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050568" y="4957369"/>
            <a:ext cx="3660775" cy="740997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/>
              <a:t>           </a:t>
            </a:r>
            <a:r>
              <a:rPr lang="en-US" sz="1600" b="1" dirty="0" err="1"/>
              <a:t>Penulisan</a:t>
            </a:r>
            <a:r>
              <a:rPr lang="en-US" sz="1600" b="1" dirty="0"/>
              <a:t> </a:t>
            </a:r>
            <a:r>
              <a:rPr lang="en-US" sz="1600" b="1" dirty="0" err="1"/>
              <a:t>Skripsi</a:t>
            </a:r>
            <a:endParaRPr lang="en-US" sz="1600" b="1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8F812F5-70AF-4FBD-80D9-D59B3C456D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847807" y="4857967"/>
            <a:ext cx="939800" cy="93980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94A75A79-A67A-4A23-8588-7FC5EB9A51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572295" y="1749426"/>
            <a:ext cx="3660775" cy="740997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/>
              <a:t>                       </a:t>
            </a:r>
            <a:r>
              <a:rPr lang="en-US" sz="1600" b="1" dirty="0" err="1"/>
              <a:t>Evaluasi</a:t>
            </a:r>
            <a:r>
              <a:rPr lang="en-US" sz="1600" b="1" dirty="0"/>
              <a:t> Model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BBC62739-FA35-49F8-8929-743B31F55A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404395" y="1650024"/>
            <a:ext cx="939800" cy="93980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71BB375D-5EE6-4428-9817-2C7DB6B943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572295" y="4854433"/>
            <a:ext cx="3660775" cy="740997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 err="1"/>
              <a:t>Implementasi</a:t>
            </a:r>
            <a:r>
              <a:rPr lang="en-US" sz="1600" b="1" dirty="0"/>
              <a:t> Program Python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B3A511B7-C7F3-4107-9962-1E10D2E08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404395" y="4755031"/>
            <a:ext cx="939800" cy="9398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1" name="Group 30" descr="Icons of bar chart and line graph.">
            <a:extLst>
              <a:ext uri="{FF2B5EF4-FFF2-40B4-BE49-F238E27FC236}">
                <a16:creationId xmlns:a16="http://schemas.microsoft.com/office/drawing/2014/main" id="{044C3643-8A0E-47C1-BEB8-C73203B5E58D}"/>
              </a:ext>
            </a:extLst>
          </p:cNvPr>
          <p:cNvGrpSpPr/>
          <p:nvPr/>
        </p:nvGrpSpPr>
        <p:grpSpPr>
          <a:xfrm>
            <a:off x="4700456" y="1933206"/>
            <a:ext cx="347679" cy="347679"/>
            <a:chOff x="4319588" y="2492375"/>
            <a:chExt cx="287338" cy="287338"/>
          </a:xfrm>
          <a:solidFill>
            <a:schemeClr val="bg1"/>
          </a:solidFill>
        </p:grpSpPr>
        <p:sp>
          <p:nvSpPr>
            <p:cNvPr id="32" name="Freeform 372">
              <a:extLst>
                <a:ext uri="{FF2B5EF4-FFF2-40B4-BE49-F238E27FC236}">
                  <a16:creationId xmlns:a16="http://schemas.microsoft.com/office/drawing/2014/main" id="{56E8F5A5-5318-470B-8F42-337C264086AA}"/>
                </a:ext>
              </a:extLst>
            </p:cNvPr>
            <p:cNvSpPr>
              <a:spLocks/>
            </p:cNvSpPr>
            <p:nvPr/>
          </p:nvSpPr>
          <p:spPr bwMode="auto">
            <a:xfrm>
              <a:off x="4319588" y="2587625"/>
              <a:ext cx="287338" cy="192088"/>
            </a:xfrm>
            <a:custGeom>
              <a:avLst/>
              <a:gdLst>
                <a:gd name="T0" fmla="*/ 843 w 904"/>
                <a:gd name="T1" fmla="*/ 572 h 602"/>
                <a:gd name="T2" fmla="*/ 843 w 904"/>
                <a:gd name="T3" fmla="*/ 12 h 602"/>
                <a:gd name="T4" fmla="*/ 841 w 904"/>
                <a:gd name="T5" fmla="*/ 7 h 602"/>
                <a:gd name="T6" fmla="*/ 836 w 904"/>
                <a:gd name="T7" fmla="*/ 3 h 602"/>
                <a:gd name="T8" fmla="*/ 831 w 904"/>
                <a:gd name="T9" fmla="*/ 1 h 602"/>
                <a:gd name="T10" fmla="*/ 708 w 904"/>
                <a:gd name="T11" fmla="*/ 0 h 602"/>
                <a:gd name="T12" fmla="*/ 702 w 904"/>
                <a:gd name="T13" fmla="*/ 2 h 602"/>
                <a:gd name="T14" fmla="*/ 697 w 904"/>
                <a:gd name="T15" fmla="*/ 5 h 602"/>
                <a:gd name="T16" fmla="*/ 694 w 904"/>
                <a:gd name="T17" fmla="*/ 9 h 602"/>
                <a:gd name="T18" fmla="*/ 693 w 904"/>
                <a:gd name="T19" fmla="*/ 16 h 602"/>
                <a:gd name="T20" fmla="*/ 632 w 904"/>
                <a:gd name="T21" fmla="*/ 572 h 602"/>
                <a:gd name="T22" fmla="*/ 632 w 904"/>
                <a:gd name="T23" fmla="*/ 283 h 602"/>
                <a:gd name="T24" fmla="*/ 630 w 904"/>
                <a:gd name="T25" fmla="*/ 277 h 602"/>
                <a:gd name="T26" fmla="*/ 626 w 904"/>
                <a:gd name="T27" fmla="*/ 274 h 602"/>
                <a:gd name="T28" fmla="*/ 621 w 904"/>
                <a:gd name="T29" fmla="*/ 271 h 602"/>
                <a:gd name="T30" fmla="*/ 497 w 904"/>
                <a:gd name="T31" fmla="*/ 271 h 602"/>
                <a:gd name="T32" fmla="*/ 491 w 904"/>
                <a:gd name="T33" fmla="*/ 272 h 602"/>
                <a:gd name="T34" fmla="*/ 487 w 904"/>
                <a:gd name="T35" fmla="*/ 275 h 602"/>
                <a:gd name="T36" fmla="*/ 483 w 904"/>
                <a:gd name="T37" fmla="*/ 281 h 602"/>
                <a:gd name="T38" fmla="*/ 482 w 904"/>
                <a:gd name="T39" fmla="*/ 286 h 602"/>
                <a:gd name="T40" fmla="*/ 421 w 904"/>
                <a:gd name="T41" fmla="*/ 572 h 602"/>
                <a:gd name="T42" fmla="*/ 421 w 904"/>
                <a:gd name="T43" fmla="*/ 193 h 602"/>
                <a:gd name="T44" fmla="*/ 419 w 904"/>
                <a:gd name="T45" fmla="*/ 187 h 602"/>
                <a:gd name="T46" fmla="*/ 415 w 904"/>
                <a:gd name="T47" fmla="*/ 183 h 602"/>
                <a:gd name="T48" fmla="*/ 409 w 904"/>
                <a:gd name="T49" fmla="*/ 181 h 602"/>
                <a:gd name="T50" fmla="*/ 286 w 904"/>
                <a:gd name="T51" fmla="*/ 181 h 602"/>
                <a:gd name="T52" fmla="*/ 281 w 904"/>
                <a:gd name="T53" fmla="*/ 182 h 602"/>
                <a:gd name="T54" fmla="*/ 275 w 904"/>
                <a:gd name="T55" fmla="*/ 185 h 602"/>
                <a:gd name="T56" fmla="*/ 272 w 904"/>
                <a:gd name="T57" fmla="*/ 190 h 602"/>
                <a:gd name="T58" fmla="*/ 271 w 904"/>
                <a:gd name="T59" fmla="*/ 196 h 602"/>
                <a:gd name="T60" fmla="*/ 211 w 904"/>
                <a:gd name="T61" fmla="*/ 572 h 602"/>
                <a:gd name="T62" fmla="*/ 211 w 904"/>
                <a:gd name="T63" fmla="*/ 404 h 602"/>
                <a:gd name="T64" fmla="*/ 209 w 904"/>
                <a:gd name="T65" fmla="*/ 399 h 602"/>
                <a:gd name="T66" fmla="*/ 205 w 904"/>
                <a:gd name="T67" fmla="*/ 394 h 602"/>
                <a:gd name="T68" fmla="*/ 199 w 904"/>
                <a:gd name="T69" fmla="*/ 392 h 602"/>
                <a:gd name="T70" fmla="*/ 76 w 904"/>
                <a:gd name="T71" fmla="*/ 391 h 602"/>
                <a:gd name="T72" fmla="*/ 69 w 904"/>
                <a:gd name="T73" fmla="*/ 392 h 602"/>
                <a:gd name="T74" fmla="*/ 65 w 904"/>
                <a:gd name="T75" fmla="*/ 396 h 602"/>
                <a:gd name="T76" fmla="*/ 62 w 904"/>
                <a:gd name="T77" fmla="*/ 401 h 602"/>
                <a:gd name="T78" fmla="*/ 61 w 904"/>
                <a:gd name="T79" fmla="*/ 406 h 602"/>
                <a:gd name="T80" fmla="*/ 15 w 904"/>
                <a:gd name="T81" fmla="*/ 572 h 602"/>
                <a:gd name="T82" fmla="*/ 9 w 904"/>
                <a:gd name="T83" fmla="*/ 573 h 602"/>
                <a:gd name="T84" fmla="*/ 5 w 904"/>
                <a:gd name="T85" fmla="*/ 577 h 602"/>
                <a:gd name="T86" fmla="*/ 2 w 904"/>
                <a:gd name="T87" fmla="*/ 581 h 602"/>
                <a:gd name="T88" fmla="*/ 0 w 904"/>
                <a:gd name="T89" fmla="*/ 587 h 602"/>
                <a:gd name="T90" fmla="*/ 2 w 904"/>
                <a:gd name="T91" fmla="*/ 593 h 602"/>
                <a:gd name="T92" fmla="*/ 5 w 904"/>
                <a:gd name="T93" fmla="*/ 598 h 602"/>
                <a:gd name="T94" fmla="*/ 9 w 904"/>
                <a:gd name="T95" fmla="*/ 601 h 602"/>
                <a:gd name="T96" fmla="*/ 15 w 904"/>
                <a:gd name="T97" fmla="*/ 602 h 602"/>
                <a:gd name="T98" fmla="*/ 196 w 904"/>
                <a:gd name="T99" fmla="*/ 602 h 602"/>
                <a:gd name="T100" fmla="*/ 406 w 904"/>
                <a:gd name="T101" fmla="*/ 602 h 602"/>
                <a:gd name="T102" fmla="*/ 617 w 904"/>
                <a:gd name="T103" fmla="*/ 602 h 602"/>
                <a:gd name="T104" fmla="*/ 828 w 904"/>
                <a:gd name="T105" fmla="*/ 602 h 602"/>
                <a:gd name="T106" fmla="*/ 891 w 904"/>
                <a:gd name="T107" fmla="*/ 602 h 602"/>
                <a:gd name="T108" fmla="*/ 896 w 904"/>
                <a:gd name="T109" fmla="*/ 600 h 602"/>
                <a:gd name="T110" fmla="*/ 901 w 904"/>
                <a:gd name="T111" fmla="*/ 596 h 602"/>
                <a:gd name="T112" fmla="*/ 903 w 904"/>
                <a:gd name="T113" fmla="*/ 591 h 602"/>
                <a:gd name="T114" fmla="*/ 903 w 904"/>
                <a:gd name="T115" fmla="*/ 584 h 602"/>
                <a:gd name="T116" fmla="*/ 901 w 904"/>
                <a:gd name="T117" fmla="*/ 579 h 602"/>
                <a:gd name="T118" fmla="*/ 896 w 904"/>
                <a:gd name="T119" fmla="*/ 575 h 602"/>
                <a:gd name="T120" fmla="*/ 891 w 904"/>
                <a:gd name="T121" fmla="*/ 572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04" h="602">
                  <a:moveTo>
                    <a:pt x="889" y="572"/>
                  </a:moveTo>
                  <a:lnTo>
                    <a:pt x="843" y="572"/>
                  </a:lnTo>
                  <a:lnTo>
                    <a:pt x="843" y="16"/>
                  </a:lnTo>
                  <a:lnTo>
                    <a:pt x="843" y="12"/>
                  </a:lnTo>
                  <a:lnTo>
                    <a:pt x="842" y="9"/>
                  </a:lnTo>
                  <a:lnTo>
                    <a:pt x="841" y="7"/>
                  </a:lnTo>
                  <a:lnTo>
                    <a:pt x="838" y="5"/>
                  </a:lnTo>
                  <a:lnTo>
                    <a:pt x="836" y="3"/>
                  </a:lnTo>
                  <a:lnTo>
                    <a:pt x="834" y="2"/>
                  </a:lnTo>
                  <a:lnTo>
                    <a:pt x="831" y="1"/>
                  </a:lnTo>
                  <a:lnTo>
                    <a:pt x="828" y="1"/>
                  </a:lnTo>
                  <a:lnTo>
                    <a:pt x="708" y="0"/>
                  </a:lnTo>
                  <a:lnTo>
                    <a:pt x="704" y="1"/>
                  </a:lnTo>
                  <a:lnTo>
                    <a:pt x="702" y="2"/>
                  </a:lnTo>
                  <a:lnTo>
                    <a:pt x="699" y="3"/>
                  </a:lnTo>
                  <a:lnTo>
                    <a:pt x="697" y="5"/>
                  </a:lnTo>
                  <a:lnTo>
                    <a:pt x="695" y="7"/>
                  </a:lnTo>
                  <a:lnTo>
                    <a:pt x="694" y="9"/>
                  </a:lnTo>
                  <a:lnTo>
                    <a:pt x="693" y="12"/>
                  </a:lnTo>
                  <a:lnTo>
                    <a:pt x="693" y="16"/>
                  </a:lnTo>
                  <a:lnTo>
                    <a:pt x="693" y="572"/>
                  </a:lnTo>
                  <a:lnTo>
                    <a:pt x="632" y="572"/>
                  </a:lnTo>
                  <a:lnTo>
                    <a:pt x="632" y="286"/>
                  </a:lnTo>
                  <a:lnTo>
                    <a:pt x="632" y="283"/>
                  </a:lnTo>
                  <a:lnTo>
                    <a:pt x="631" y="281"/>
                  </a:lnTo>
                  <a:lnTo>
                    <a:pt x="630" y="277"/>
                  </a:lnTo>
                  <a:lnTo>
                    <a:pt x="628" y="275"/>
                  </a:lnTo>
                  <a:lnTo>
                    <a:pt x="626" y="274"/>
                  </a:lnTo>
                  <a:lnTo>
                    <a:pt x="623" y="272"/>
                  </a:lnTo>
                  <a:lnTo>
                    <a:pt x="621" y="271"/>
                  </a:lnTo>
                  <a:lnTo>
                    <a:pt x="617" y="271"/>
                  </a:lnTo>
                  <a:lnTo>
                    <a:pt x="497" y="271"/>
                  </a:lnTo>
                  <a:lnTo>
                    <a:pt x="494" y="271"/>
                  </a:lnTo>
                  <a:lnTo>
                    <a:pt x="491" y="272"/>
                  </a:lnTo>
                  <a:lnTo>
                    <a:pt x="489" y="274"/>
                  </a:lnTo>
                  <a:lnTo>
                    <a:pt x="487" y="275"/>
                  </a:lnTo>
                  <a:lnTo>
                    <a:pt x="484" y="277"/>
                  </a:lnTo>
                  <a:lnTo>
                    <a:pt x="483" y="281"/>
                  </a:lnTo>
                  <a:lnTo>
                    <a:pt x="482" y="283"/>
                  </a:lnTo>
                  <a:lnTo>
                    <a:pt x="482" y="286"/>
                  </a:lnTo>
                  <a:lnTo>
                    <a:pt x="482" y="572"/>
                  </a:lnTo>
                  <a:lnTo>
                    <a:pt x="421" y="572"/>
                  </a:lnTo>
                  <a:lnTo>
                    <a:pt x="421" y="196"/>
                  </a:lnTo>
                  <a:lnTo>
                    <a:pt x="421" y="193"/>
                  </a:lnTo>
                  <a:lnTo>
                    <a:pt x="420" y="190"/>
                  </a:lnTo>
                  <a:lnTo>
                    <a:pt x="419" y="187"/>
                  </a:lnTo>
                  <a:lnTo>
                    <a:pt x="417" y="185"/>
                  </a:lnTo>
                  <a:lnTo>
                    <a:pt x="415" y="183"/>
                  </a:lnTo>
                  <a:lnTo>
                    <a:pt x="413" y="182"/>
                  </a:lnTo>
                  <a:lnTo>
                    <a:pt x="409" y="181"/>
                  </a:lnTo>
                  <a:lnTo>
                    <a:pt x="406" y="181"/>
                  </a:lnTo>
                  <a:lnTo>
                    <a:pt x="286" y="181"/>
                  </a:lnTo>
                  <a:lnTo>
                    <a:pt x="283" y="181"/>
                  </a:lnTo>
                  <a:lnTo>
                    <a:pt x="281" y="182"/>
                  </a:lnTo>
                  <a:lnTo>
                    <a:pt x="277" y="183"/>
                  </a:lnTo>
                  <a:lnTo>
                    <a:pt x="275" y="185"/>
                  </a:lnTo>
                  <a:lnTo>
                    <a:pt x="273" y="187"/>
                  </a:lnTo>
                  <a:lnTo>
                    <a:pt x="272" y="190"/>
                  </a:lnTo>
                  <a:lnTo>
                    <a:pt x="271" y="193"/>
                  </a:lnTo>
                  <a:lnTo>
                    <a:pt x="271" y="196"/>
                  </a:lnTo>
                  <a:lnTo>
                    <a:pt x="271" y="572"/>
                  </a:lnTo>
                  <a:lnTo>
                    <a:pt x="211" y="572"/>
                  </a:lnTo>
                  <a:lnTo>
                    <a:pt x="211" y="406"/>
                  </a:lnTo>
                  <a:lnTo>
                    <a:pt x="211" y="404"/>
                  </a:lnTo>
                  <a:lnTo>
                    <a:pt x="210" y="401"/>
                  </a:lnTo>
                  <a:lnTo>
                    <a:pt x="209" y="399"/>
                  </a:lnTo>
                  <a:lnTo>
                    <a:pt x="207" y="396"/>
                  </a:lnTo>
                  <a:lnTo>
                    <a:pt x="205" y="394"/>
                  </a:lnTo>
                  <a:lnTo>
                    <a:pt x="201" y="393"/>
                  </a:lnTo>
                  <a:lnTo>
                    <a:pt x="199" y="392"/>
                  </a:lnTo>
                  <a:lnTo>
                    <a:pt x="196" y="391"/>
                  </a:lnTo>
                  <a:lnTo>
                    <a:pt x="76" y="391"/>
                  </a:lnTo>
                  <a:lnTo>
                    <a:pt x="73" y="392"/>
                  </a:lnTo>
                  <a:lnTo>
                    <a:pt x="69" y="392"/>
                  </a:lnTo>
                  <a:lnTo>
                    <a:pt x="67" y="394"/>
                  </a:lnTo>
                  <a:lnTo>
                    <a:pt x="65" y="396"/>
                  </a:lnTo>
                  <a:lnTo>
                    <a:pt x="63" y="399"/>
                  </a:lnTo>
                  <a:lnTo>
                    <a:pt x="62" y="401"/>
                  </a:lnTo>
                  <a:lnTo>
                    <a:pt x="61" y="404"/>
                  </a:lnTo>
                  <a:lnTo>
                    <a:pt x="61" y="406"/>
                  </a:lnTo>
                  <a:lnTo>
                    <a:pt x="61" y="572"/>
                  </a:lnTo>
                  <a:lnTo>
                    <a:pt x="15" y="572"/>
                  </a:lnTo>
                  <a:lnTo>
                    <a:pt x="13" y="572"/>
                  </a:lnTo>
                  <a:lnTo>
                    <a:pt x="9" y="573"/>
                  </a:lnTo>
                  <a:lnTo>
                    <a:pt x="7" y="575"/>
                  </a:lnTo>
                  <a:lnTo>
                    <a:pt x="5" y="577"/>
                  </a:lnTo>
                  <a:lnTo>
                    <a:pt x="3" y="579"/>
                  </a:lnTo>
                  <a:lnTo>
                    <a:pt x="2" y="581"/>
                  </a:lnTo>
                  <a:lnTo>
                    <a:pt x="1" y="584"/>
                  </a:lnTo>
                  <a:lnTo>
                    <a:pt x="0" y="587"/>
                  </a:lnTo>
                  <a:lnTo>
                    <a:pt x="1" y="591"/>
                  </a:lnTo>
                  <a:lnTo>
                    <a:pt x="2" y="593"/>
                  </a:lnTo>
                  <a:lnTo>
                    <a:pt x="3" y="596"/>
                  </a:lnTo>
                  <a:lnTo>
                    <a:pt x="5" y="598"/>
                  </a:lnTo>
                  <a:lnTo>
                    <a:pt x="7" y="600"/>
                  </a:lnTo>
                  <a:lnTo>
                    <a:pt x="9" y="601"/>
                  </a:lnTo>
                  <a:lnTo>
                    <a:pt x="13" y="602"/>
                  </a:lnTo>
                  <a:lnTo>
                    <a:pt x="15" y="602"/>
                  </a:lnTo>
                  <a:lnTo>
                    <a:pt x="76" y="602"/>
                  </a:lnTo>
                  <a:lnTo>
                    <a:pt x="196" y="602"/>
                  </a:lnTo>
                  <a:lnTo>
                    <a:pt x="286" y="602"/>
                  </a:lnTo>
                  <a:lnTo>
                    <a:pt x="406" y="602"/>
                  </a:lnTo>
                  <a:lnTo>
                    <a:pt x="497" y="602"/>
                  </a:lnTo>
                  <a:lnTo>
                    <a:pt x="617" y="602"/>
                  </a:lnTo>
                  <a:lnTo>
                    <a:pt x="708" y="602"/>
                  </a:lnTo>
                  <a:lnTo>
                    <a:pt x="828" y="602"/>
                  </a:lnTo>
                  <a:lnTo>
                    <a:pt x="889" y="602"/>
                  </a:lnTo>
                  <a:lnTo>
                    <a:pt x="891" y="602"/>
                  </a:lnTo>
                  <a:lnTo>
                    <a:pt x="894" y="601"/>
                  </a:lnTo>
                  <a:lnTo>
                    <a:pt x="896" y="600"/>
                  </a:lnTo>
                  <a:lnTo>
                    <a:pt x="898" y="598"/>
                  </a:lnTo>
                  <a:lnTo>
                    <a:pt x="901" y="596"/>
                  </a:lnTo>
                  <a:lnTo>
                    <a:pt x="902" y="593"/>
                  </a:lnTo>
                  <a:lnTo>
                    <a:pt x="903" y="591"/>
                  </a:lnTo>
                  <a:lnTo>
                    <a:pt x="904" y="587"/>
                  </a:lnTo>
                  <a:lnTo>
                    <a:pt x="903" y="584"/>
                  </a:lnTo>
                  <a:lnTo>
                    <a:pt x="902" y="581"/>
                  </a:lnTo>
                  <a:lnTo>
                    <a:pt x="901" y="579"/>
                  </a:lnTo>
                  <a:lnTo>
                    <a:pt x="898" y="577"/>
                  </a:lnTo>
                  <a:lnTo>
                    <a:pt x="896" y="575"/>
                  </a:lnTo>
                  <a:lnTo>
                    <a:pt x="894" y="573"/>
                  </a:lnTo>
                  <a:lnTo>
                    <a:pt x="891" y="572"/>
                  </a:lnTo>
                  <a:lnTo>
                    <a:pt x="889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3" name="Freeform 373">
              <a:extLst>
                <a:ext uri="{FF2B5EF4-FFF2-40B4-BE49-F238E27FC236}">
                  <a16:creationId xmlns:a16="http://schemas.microsoft.com/office/drawing/2014/main" id="{6AA1356D-8F1B-4281-BEC5-5B4EBF7467B1}"/>
                </a:ext>
              </a:extLst>
            </p:cNvPr>
            <p:cNvSpPr>
              <a:spLocks/>
            </p:cNvSpPr>
            <p:nvPr/>
          </p:nvSpPr>
          <p:spPr bwMode="auto">
            <a:xfrm>
              <a:off x="4338638" y="2492375"/>
              <a:ext cx="252413" cy="157163"/>
            </a:xfrm>
            <a:custGeom>
              <a:avLst/>
              <a:gdLst>
                <a:gd name="T0" fmla="*/ 77 w 797"/>
                <a:gd name="T1" fmla="*/ 494 h 497"/>
                <a:gd name="T2" fmla="*/ 97 w 797"/>
                <a:gd name="T3" fmla="*/ 483 h 497"/>
                <a:gd name="T4" fmla="*/ 112 w 797"/>
                <a:gd name="T5" fmla="*/ 466 h 497"/>
                <a:gd name="T6" fmla="*/ 120 w 797"/>
                <a:gd name="T7" fmla="*/ 443 h 497"/>
                <a:gd name="T8" fmla="*/ 116 w 797"/>
                <a:gd name="T9" fmla="*/ 416 h 497"/>
                <a:gd name="T10" fmla="*/ 267 w 797"/>
                <a:gd name="T11" fmla="*/ 298 h 497"/>
                <a:gd name="T12" fmla="*/ 300 w 797"/>
                <a:gd name="T13" fmla="*/ 299 h 497"/>
                <a:gd name="T14" fmla="*/ 325 w 797"/>
                <a:gd name="T15" fmla="*/ 287 h 497"/>
                <a:gd name="T16" fmla="*/ 451 w 797"/>
                <a:gd name="T17" fmla="*/ 327 h 497"/>
                <a:gd name="T18" fmla="*/ 454 w 797"/>
                <a:gd name="T19" fmla="*/ 349 h 497"/>
                <a:gd name="T20" fmla="*/ 464 w 797"/>
                <a:gd name="T21" fmla="*/ 369 h 497"/>
                <a:gd name="T22" fmla="*/ 482 w 797"/>
                <a:gd name="T23" fmla="*/ 384 h 497"/>
                <a:gd name="T24" fmla="*/ 505 w 797"/>
                <a:gd name="T25" fmla="*/ 391 h 497"/>
                <a:gd name="T26" fmla="*/ 529 w 797"/>
                <a:gd name="T27" fmla="*/ 389 h 497"/>
                <a:gd name="T28" fmla="*/ 550 w 797"/>
                <a:gd name="T29" fmla="*/ 378 h 497"/>
                <a:gd name="T30" fmla="*/ 564 w 797"/>
                <a:gd name="T31" fmla="*/ 360 h 497"/>
                <a:gd name="T32" fmla="*/ 571 w 797"/>
                <a:gd name="T33" fmla="*/ 337 h 497"/>
                <a:gd name="T34" fmla="*/ 565 w 797"/>
                <a:gd name="T35" fmla="*/ 304 h 497"/>
                <a:gd name="T36" fmla="*/ 724 w 797"/>
                <a:gd name="T37" fmla="*/ 119 h 497"/>
                <a:gd name="T38" fmla="*/ 750 w 797"/>
                <a:gd name="T39" fmla="*/ 119 h 497"/>
                <a:gd name="T40" fmla="*/ 771 w 797"/>
                <a:gd name="T41" fmla="*/ 110 h 497"/>
                <a:gd name="T42" fmla="*/ 787 w 797"/>
                <a:gd name="T43" fmla="*/ 94 h 497"/>
                <a:gd name="T44" fmla="*/ 796 w 797"/>
                <a:gd name="T45" fmla="*/ 72 h 497"/>
                <a:gd name="T46" fmla="*/ 796 w 797"/>
                <a:gd name="T47" fmla="*/ 48 h 497"/>
                <a:gd name="T48" fmla="*/ 787 w 797"/>
                <a:gd name="T49" fmla="*/ 27 h 497"/>
                <a:gd name="T50" fmla="*/ 771 w 797"/>
                <a:gd name="T51" fmla="*/ 10 h 497"/>
                <a:gd name="T52" fmla="*/ 750 w 797"/>
                <a:gd name="T53" fmla="*/ 1 h 497"/>
                <a:gd name="T54" fmla="*/ 725 w 797"/>
                <a:gd name="T55" fmla="*/ 1 h 497"/>
                <a:gd name="T56" fmla="*/ 703 w 797"/>
                <a:gd name="T57" fmla="*/ 10 h 497"/>
                <a:gd name="T58" fmla="*/ 687 w 797"/>
                <a:gd name="T59" fmla="*/ 27 h 497"/>
                <a:gd name="T60" fmla="*/ 678 w 797"/>
                <a:gd name="T61" fmla="*/ 48 h 497"/>
                <a:gd name="T62" fmla="*/ 680 w 797"/>
                <a:gd name="T63" fmla="*/ 79 h 497"/>
                <a:gd name="T64" fmla="*/ 531 w 797"/>
                <a:gd name="T65" fmla="*/ 275 h 497"/>
                <a:gd name="T66" fmla="*/ 504 w 797"/>
                <a:gd name="T67" fmla="*/ 272 h 497"/>
                <a:gd name="T68" fmla="*/ 478 w 797"/>
                <a:gd name="T69" fmla="*/ 281 h 497"/>
                <a:gd name="T70" fmla="*/ 345 w 797"/>
                <a:gd name="T71" fmla="*/ 248 h 497"/>
                <a:gd name="T72" fmla="*/ 344 w 797"/>
                <a:gd name="T73" fmla="*/ 229 h 497"/>
                <a:gd name="T74" fmla="*/ 336 w 797"/>
                <a:gd name="T75" fmla="*/ 207 h 497"/>
                <a:gd name="T76" fmla="*/ 319 w 797"/>
                <a:gd name="T77" fmla="*/ 191 h 497"/>
                <a:gd name="T78" fmla="*/ 298 w 797"/>
                <a:gd name="T79" fmla="*/ 181 h 497"/>
                <a:gd name="T80" fmla="*/ 273 w 797"/>
                <a:gd name="T81" fmla="*/ 181 h 497"/>
                <a:gd name="T82" fmla="*/ 252 w 797"/>
                <a:gd name="T83" fmla="*/ 191 h 497"/>
                <a:gd name="T84" fmla="*/ 236 w 797"/>
                <a:gd name="T85" fmla="*/ 207 h 497"/>
                <a:gd name="T86" fmla="*/ 226 w 797"/>
                <a:gd name="T87" fmla="*/ 229 h 497"/>
                <a:gd name="T88" fmla="*/ 227 w 797"/>
                <a:gd name="T89" fmla="*/ 254 h 497"/>
                <a:gd name="T90" fmla="*/ 86 w 797"/>
                <a:gd name="T91" fmla="*/ 382 h 497"/>
                <a:gd name="T92" fmla="*/ 53 w 797"/>
                <a:gd name="T93" fmla="*/ 377 h 497"/>
                <a:gd name="T94" fmla="*/ 31 w 797"/>
                <a:gd name="T95" fmla="*/ 383 h 497"/>
                <a:gd name="T96" fmla="*/ 13 w 797"/>
                <a:gd name="T97" fmla="*/ 398 h 497"/>
                <a:gd name="T98" fmla="*/ 2 w 797"/>
                <a:gd name="T99" fmla="*/ 419 h 497"/>
                <a:gd name="T100" fmla="*/ 0 w 797"/>
                <a:gd name="T101" fmla="*/ 443 h 497"/>
                <a:gd name="T102" fmla="*/ 6 w 797"/>
                <a:gd name="T103" fmla="*/ 466 h 497"/>
                <a:gd name="T104" fmla="*/ 21 w 797"/>
                <a:gd name="T105" fmla="*/ 483 h 497"/>
                <a:gd name="T106" fmla="*/ 42 w 797"/>
                <a:gd name="T107" fmla="*/ 494 h 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797" h="497">
                  <a:moveTo>
                    <a:pt x="60" y="497"/>
                  </a:moveTo>
                  <a:lnTo>
                    <a:pt x="65" y="497"/>
                  </a:lnTo>
                  <a:lnTo>
                    <a:pt x="72" y="496"/>
                  </a:lnTo>
                  <a:lnTo>
                    <a:pt x="77" y="494"/>
                  </a:lnTo>
                  <a:lnTo>
                    <a:pt x="83" y="493"/>
                  </a:lnTo>
                  <a:lnTo>
                    <a:pt x="89" y="489"/>
                  </a:lnTo>
                  <a:lnTo>
                    <a:pt x="93" y="486"/>
                  </a:lnTo>
                  <a:lnTo>
                    <a:pt x="97" y="483"/>
                  </a:lnTo>
                  <a:lnTo>
                    <a:pt x="102" y="480"/>
                  </a:lnTo>
                  <a:lnTo>
                    <a:pt x="106" y="475"/>
                  </a:lnTo>
                  <a:lnTo>
                    <a:pt x="109" y="470"/>
                  </a:lnTo>
                  <a:lnTo>
                    <a:pt x="112" y="466"/>
                  </a:lnTo>
                  <a:lnTo>
                    <a:pt x="115" y="460"/>
                  </a:lnTo>
                  <a:lnTo>
                    <a:pt x="117" y="455"/>
                  </a:lnTo>
                  <a:lnTo>
                    <a:pt x="119" y="449"/>
                  </a:lnTo>
                  <a:lnTo>
                    <a:pt x="120" y="443"/>
                  </a:lnTo>
                  <a:lnTo>
                    <a:pt x="120" y="437"/>
                  </a:lnTo>
                  <a:lnTo>
                    <a:pt x="119" y="429"/>
                  </a:lnTo>
                  <a:lnTo>
                    <a:pt x="118" y="423"/>
                  </a:lnTo>
                  <a:lnTo>
                    <a:pt x="116" y="416"/>
                  </a:lnTo>
                  <a:lnTo>
                    <a:pt x="114" y="410"/>
                  </a:lnTo>
                  <a:lnTo>
                    <a:pt x="251" y="290"/>
                  </a:lnTo>
                  <a:lnTo>
                    <a:pt x="259" y="295"/>
                  </a:lnTo>
                  <a:lnTo>
                    <a:pt x="267" y="298"/>
                  </a:lnTo>
                  <a:lnTo>
                    <a:pt x="277" y="301"/>
                  </a:lnTo>
                  <a:lnTo>
                    <a:pt x="285" y="302"/>
                  </a:lnTo>
                  <a:lnTo>
                    <a:pt x="293" y="301"/>
                  </a:lnTo>
                  <a:lnTo>
                    <a:pt x="300" y="299"/>
                  </a:lnTo>
                  <a:lnTo>
                    <a:pt x="307" y="297"/>
                  </a:lnTo>
                  <a:lnTo>
                    <a:pt x="313" y="294"/>
                  </a:lnTo>
                  <a:lnTo>
                    <a:pt x="318" y="291"/>
                  </a:lnTo>
                  <a:lnTo>
                    <a:pt x="325" y="287"/>
                  </a:lnTo>
                  <a:lnTo>
                    <a:pt x="329" y="282"/>
                  </a:lnTo>
                  <a:lnTo>
                    <a:pt x="333" y="277"/>
                  </a:lnTo>
                  <a:lnTo>
                    <a:pt x="451" y="324"/>
                  </a:lnTo>
                  <a:lnTo>
                    <a:pt x="451" y="327"/>
                  </a:lnTo>
                  <a:lnTo>
                    <a:pt x="451" y="332"/>
                  </a:lnTo>
                  <a:lnTo>
                    <a:pt x="451" y="337"/>
                  </a:lnTo>
                  <a:lnTo>
                    <a:pt x="452" y="343"/>
                  </a:lnTo>
                  <a:lnTo>
                    <a:pt x="454" y="349"/>
                  </a:lnTo>
                  <a:lnTo>
                    <a:pt x="456" y="354"/>
                  </a:lnTo>
                  <a:lnTo>
                    <a:pt x="458" y="360"/>
                  </a:lnTo>
                  <a:lnTo>
                    <a:pt x="461" y="365"/>
                  </a:lnTo>
                  <a:lnTo>
                    <a:pt x="464" y="369"/>
                  </a:lnTo>
                  <a:lnTo>
                    <a:pt x="469" y="374"/>
                  </a:lnTo>
                  <a:lnTo>
                    <a:pt x="473" y="378"/>
                  </a:lnTo>
                  <a:lnTo>
                    <a:pt x="477" y="381"/>
                  </a:lnTo>
                  <a:lnTo>
                    <a:pt x="482" y="384"/>
                  </a:lnTo>
                  <a:lnTo>
                    <a:pt x="488" y="386"/>
                  </a:lnTo>
                  <a:lnTo>
                    <a:pt x="493" y="389"/>
                  </a:lnTo>
                  <a:lnTo>
                    <a:pt x="499" y="391"/>
                  </a:lnTo>
                  <a:lnTo>
                    <a:pt x="505" y="391"/>
                  </a:lnTo>
                  <a:lnTo>
                    <a:pt x="511" y="392"/>
                  </a:lnTo>
                  <a:lnTo>
                    <a:pt x="518" y="391"/>
                  </a:lnTo>
                  <a:lnTo>
                    <a:pt x="523" y="391"/>
                  </a:lnTo>
                  <a:lnTo>
                    <a:pt x="529" y="389"/>
                  </a:lnTo>
                  <a:lnTo>
                    <a:pt x="535" y="386"/>
                  </a:lnTo>
                  <a:lnTo>
                    <a:pt x="540" y="384"/>
                  </a:lnTo>
                  <a:lnTo>
                    <a:pt x="545" y="381"/>
                  </a:lnTo>
                  <a:lnTo>
                    <a:pt x="550" y="378"/>
                  </a:lnTo>
                  <a:lnTo>
                    <a:pt x="553" y="374"/>
                  </a:lnTo>
                  <a:lnTo>
                    <a:pt x="558" y="369"/>
                  </a:lnTo>
                  <a:lnTo>
                    <a:pt x="561" y="365"/>
                  </a:lnTo>
                  <a:lnTo>
                    <a:pt x="564" y="360"/>
                  </a:lnTo>
                  <a:lnTo>
                    <a:pt x="567" y="354"/>
                  </a:lnTo>
                  <a:lnTo>
                    <a:pt x="568" y="349"/>
                  </a:lnTo>
                  <a:lnTo>
                    <a:pt x="570" y="343"/>
                  </a:lnTo>
                  <a:lnTo>
                    <a:pt x="571" y="337"/>
                  </a:lnTo>
                  <a:lnTo>
                    <a:pt x="571" y="332"/>
                  </a:lnTo>
                  <a:lnTo>
                    <a:pt x="570" y="322"/>
                  </a:lnTo>
                  <a:lnTo>
                    <a:pt x="568" y="312"/>
                  </a:lnTo>
                  <a:lnTo>
                    <a:pt x="565" y="304"/>
                  </a:lnTo>
                  <a:lnTo>
                    <a:pt x="560" y="296"/>
                  </a:lnTo>
                  <a:lnTo>
                    <a:pt x="711" y="114"/>
                  </a:lnTo>
                  <a:lnTo>
                    <a:pt x="717" y="117"/>
                  </a:lnTo>
                  <a:lnTo>
                    <a:pt x="724" y="119"/>
                  </a:lnTo>
                  <a:lnTo>
                    <a:pt x="730" y="120"/>
                  </a:lnTo>
                  <a:lnTo>
                    <a:pt x="737" y="120"/>
                  </a:lnTo>
                  <a:lnTo>
                    <a:pt x="743" y="120"/>
                  </a:lnTo>
                  <a:lnTo>
                    <a:pt x="750" y="119"/>
                  </a:lnTo>
                  <a:lnTo>
                    <a:pt x="755" y="118"/>
                  </a:lnTo>
                  <a:lnTo>
                    <a:pt x="760" y="116"/>
                  </a:lnTo>
                  <a:lnTo>
                    <a:pt x="766" y="113"/>
                  </a:lnTo>
                  <a:lnTo>
                    <a:pt x="771" y="110"/>
                  </a:lnTo>
                  <a:lnTo>
                    <a:pt x="775" y="106"/>
                  </a:lnTo>
                  <a:lnTo>
                    <a:pt x="780" y="103"/>
                  </a:lnTo>
                  <a:lnTo>
                    <a:pt x="784" y="99"/>
                  </a:lnTo>
                  <a:lnTo>
                    <a:pt x="787" y="94"/>
                  </a:lnTo>
                  <a:lnTo>
                    <a:pt x="790" y="89"/>
                  </a:lnTo>
                  <a:lnTo>
                    <a:pt x="792" y="84"/>
                  </a:lnTo>
                  <a:lnTo>
                    <a:pt x="795" y="79"/>
                  </a:lnTo>
                  <a:lnTo>
                    <a:pt x="796" y="72"/>
                  </a:lnTo>
                  <a:lnTo>
                    <a:pt x="797" y="67"/>
                  </a:lnTo>
                  <a:lnTo>
                    <a:pt x="797" y="60"/>
                  </a:lnTo>
                  <a:lnTo>
                    <a:pt x="797" y="54"/>
                  </a:lnTo>
                  <a:lnTo>
                    <a:pt x="796" y="48"/>
                  </a:lnTo>
                  <a:lnTo>
                    <a:pt x="795" y="42"/>
                  </a:lnTo>
                  <a:lnTo>
                    <a:pt x="792" y="37"/>
                  </a:lnTo>
                  <a:lnTo>
                    <a:pt x="790" y="31"/>
                  </a:lnTo>
                  <a:lnTo>
                    <a:pt x="787" y="27"/>
                  </a:lnTo>
                  <a:lnTo>
                    <a:pt x="784" y="22"/>
                  </a:lnTo>
                  <a:lnTo>
                    <a:pt x="780" y="17"/>
                  </a:lnTo>
                  <a:lnTo>
                    <a:pt x="775" y="14"/>
                  </a:lnTo>
                  <a:lnTo>
                    <a:pt x="771" y="10"/>
                  </a:lnTo>
                  <a:lnTo>
                    <a:pt x="766" y="8"/>
                  </a:lnTo>
                  <a:lnTo>
                    <a:pt x="760" y="5"/>
                  </a:lnTo>
                  <a:lnTo>
                    <a:pt x="755" y="2"/>
                  </a:lnTo>
                  <a:lnTo>
                    <a:pt x="750" y="1"/>
                  </a:lnTo>
                  <a:lnTo>
                    <a:pt x="743" y="0"/>
                  </a:lnTo>
                  <a:lnTo>
                    <a:pt x="737" y="0"/>
                  </a:lnTo>
                  <a:lnTo>
                    <a:pt x="731" y="0"/>
                  </a:lnTo>
                  <a:lnTo>
                    <a:pt x="725" y="1"/>
                  </a:lnTo>
                  <a:lnTo>
                    <a:pt x="719" y="2"/>
                  </a:lnTo>
                  <a:lnTo>
                    <a:pt x="713" y="5"/>
                  </a:lnTo>
                  <a:lnTo>
                    <a:pt x="709" y="8"/>
                  </a:lnTo>
                  <a:lnTo>
                    <a:pt x="703" y="10"/>
                  </a:lnTo>
                  <a:lnTo>
                    <a:pt x="699" y="14"/>
                  </a:lnTo>
                  <a:lnTo>
                    <a:pt x="695" y="17"/>
                  </a:lnTo>
                  <a:lnTo>
                    <a:pt x="691" y="22"/>
                  </a:lnTo>
                  <a:lnTo>
                    <a:pt x="687" y="27"/>
                  </a:lnTo>
                  <a:lnTo>
                    <a:pt x="684" y="31"/>
                  </a:lnTo>
                  <a:lnTo>
                    <a:pt x="682" y="37"/>
                  </a:lnTo>
                  <a:lnTo>
                    <a:pt x="680" y="42"/>
                  </a:lnTo>
                  <a:lnTo>
                    <a:pt x="678" y="48"/>
                  </a:lnTo>
                  <a:lnTo>
                    <a:pt x="677" y="54"/>
                  </a:lnTo>
                  <a:lnTo>
                    <a:pt x="677" y="60"/>
                  </a:lnTo>
                  <a:lnTo>
                    <a:pt x="678" y="70"/>
                  </a:lnTo>
                  <a:lnTo>
                    <a:pt x="680" y="79"/>
                  </a:lnTo>
                  <a:lnTo>
                    <a:pt x="683" y="87"/>
                  </a:lnTo>
                  <a:lnTo>
                    <a:pt x="688" y="96"/>
                  </a:lnTo>
                  <a:lnTo>
                    <a:pt x="537" y="277"/>
                  </a:lnTo>
                  <a:lnTo>
                    <a:pt x="531" y="275"/>
                  </a:lnTo>
                  <a:lnTo>
                    <a:pt x="524" y="273"/>
                  </a:lnTo>
                  <a:lnTo>
                    <a:pt x="518" y="272"/>
                  </a:lnTo>
                  <a:lnTo>
                    <a:pt x="511" y="271"/>
                  </a:lnTo>
                  <a:lnTo>
                    <a:pt x="504" y="272"/>
                  </a:lnTo>
                  <a:lnTo>
                    <a:pt x="496" y="273"/>
                  </a:lnTo>
                  <a:lnTo>
                    <a:pt x="490" y="275"/>
                  </a:lnTo>
                  <a:lnTo>
                    <a:pt x="484" y="278"/>
                  </a:lnTo>
                  <a:lnTo>
                    <a:pt x="478" y="281"/>
                  </a:lnTo>
                  <a:lnTo>
                    <a:pt x="472" y="286"/>
                  </a:lnTo>
                  <a:lnTo>
                    <a:pt x="467" y="291"/>
                  </a:lnTo>
                  <a:lnTo>
                    <a:pt x="463" y="295"/>
                  </a:lnTo>
                  <a:lnTo>
                    <a:pt x="345" y="248"/>
                  </a:lnTo>
                  <a:lnTo>
                    <a:pt x="345" y="245"/>
                  </a:lnTo>
                  <a:lnTo>
                    <a:pt x="345" y="240"/>
                  </a:lnTo>
                  <a:lnTo>
                    <a:pt x="345" y="235"/>
                  </a:lnTo>
                  <a:lnTo>
                    <a:pt x="344" y="229"/>
                  </a:lnTo>
                  <a:lnTo>
                    <a:pt x="343" y="223"/>
                  </a:lnTo>
                  <a:lnTo>
                    <a:pt x="341" y="218"/>
                  </a:lnTo>
                  <a:lnTo>
                    <a:pt x="339" y="213"/>
                  </a:lnTo>
                  <a:lnTo>
                    <a:pt x="336" y="207"/>
                  </a:lnTo>
                  <a:lnTo>
                    <a:pt x="332" y="203"/>
                  </a:lnTo>
                  <a:lnTo>
                    <a:pt x="328" y="199"/>
                  </a:lnTo>
                  <a:lnTo>
                    <a:pt x="324" y="194"/>
                  </a:lnTo>
                  <a:lnTo>
                    <a:pt x="319" y="191"/>
                  </a:lnTo>
                  <a:lnTo>
                    <a:pt x="314" y="188"/>
                  </a:lnTo>
                  <a:lnTo>
                    <a:pt x="309" y="186"/>
                  </a:lnTo>
                  <a:lnTo>
                    <a:pt x="303" y="184"/>
                  </a:lnTo>
                  <a:lnTo>
                    <a:pt x="298" y="181"/>
                  </a:lnTo>
                  <a:lnTo>
                    <a:pt x="292" y="181"/>
                  </a:lnTo>
                  <a:lnTo>
                    <a:pt x="285" y="180"/>
                  </a:lnTo>
                  <a:lnTo>
                    <a:pt x="280" y="181"/>
                  </a:lnTo>
                  <a:lnTo>
                    <a:pt x="273" y="181"/>
                  </a:lnTo>
                  <a:lnTo>
                    <a:pt x="268" y="184"/>
                  </a:lnTo>
                  <a:lnTo>
                    <a:pt x="262" y="186"/>
                  </a:lnTo>
                  <a:lnTo>
                    <a:pt x="257" y="188"/>
                  </a:lnTo>
                  <a:lnTo>
                    <a:pt x="252" y="191"/>
                  </a:lnTo>
                  <a:lnTo>
                    <a:pt x="248" y="194"/>
                  </a:lnTo>
                  <a:lnTo>
                    <a:pt x="243" y="199"/>
                  </a:lnTo>
                  <a:lnTo>
                    <a:pt x="239" y="203"/>
                  </a:lnTo>
                  <a:lnTo>
                    <a:pt x="236" y="207"/>
                  </a:lnTo>
                  <a:lnTo>
                    <a:pt x="233" y="213"/>
                  </a:lnTo>
                  <a:lnTo>
                    <a:pt x="230" y="218"/>
                  </a:lnTo>
                  <a:lnTo>
                    <a:pt x="228" y="223"/>
                  </a:lnTo>
                  <a:lnTo>
                    <a:pt x="226" y="229"/>
                  </a:lnTo>
                  <a:lnTo>
                    <a:pt x="225" y="235"/>
                  </a:lnTo>
                  <a:lnTo>
                    <a:pt x="225" y="240"/>
                  </a:lnTo>
                  <a:lnTo>
                    <a:pt x="226" y="248"/>
                  </a:lnTo>
                  <a:lnTo>
                    <a:pt x="227" y="254"/>
                  </a:lnTo>
                  <a:lnTo>
                    <a:pt x="229" y="261"/>
                  </a:lnTo>
                  <a:lnTo>
                    <a:pt x="231" y="267"/>
                  </a:lnTo>
                  <a:lnTo>
                    <a:pt x="94" y="387"/>
                  </a:lnTo>
                  <a:lnTo>
                    <a:pt x="86" y="382"/>
                  </a:lnTo>
                  <a:lnTo>
                    <a:pt x="78" y="379"/>
                  </a:lnTo>
                  <a:lnTo>
                    <a:pt x="68" y="377"/>
                  </a:lnTo>
                  <a:lnTo>
                    <a:pt x="60" y="377"/>
                  </a:lnTo>
                  <a:lnTo>
                    <a:pt x="53" y="377"/>
                  </a:lnTo>
                  <a:lnTo>
                    <a:pt x="47" y="378"/>
                  </a:lnTo>
                  <a:lnTo>
                    <a:pt x="42" y="379"/>
                  </a:lnTo>
                  <a:lnTo>
                    <a:pt x="36" y="381"/>
                  </a:lnTo>
                  <a:lnTo>
                    <a:pt x="31" y="383"/>
                  </a:lnTo>
                  <a:lnTo>
                    <a:pt x="26" y="386"/>
                  </a:lnTo>
                  <a:lnTo>
                    <a:pt x="21" y="391"/>
                  </a:lnTo>
                  <a:lnTo>
                    <a:pt x="17" y="394"/>
                  </a:lnTo>
                  <a:lnTo>
                    <a:pt x="13" y="398"/>
                  </a:lnTo>
                  <a:lnTo>
                    <a:pt x="9" y="402"/>
                  </a:lnTo>
                  <a:lnTo>
                    <a:pt x="6" y="408"/>
                  </a:lnTo>
                  <a:lnTo>
                    <a:pt x="4" y="413"/>
                  </a:lnTo>
                  <a:lnTo>
                    <a:pt x="2" y="419"/>
                  </a:lnTo>
                  <a:lnTo>
                    <a:pt x="1" y="425"/>
                  </a:lnTo>
                  <a:lnTo>
                    <a:pt x="0" y="430"/>
                  </a:lnTo>
                  <a:lnTo>
                    <a:pt x="0" y="437"/>
                  </a:lnTo>
                  <a:lnTo>
                    <a:pt x="0" y="443"/>
                  </a:lnTo>
                  <a:lnTo>
                    <a:pt x="1" y="449"/>
                  </a:lnTo>
                  <a:lnTo>
                    <a:pt x="2" y="455"/>
                  </a:lnTo>
                  <a:lnTo>
                    <a:pt x="4" y="460"/>
                  </a:lnTo>
                  <a:lnTo>
                    <a:pt x="6" y="466"/>
                  </a:lnTo>
                  <a:lnTo>
                    <a:pt x="9" y="470"/>
                  </a:lnTo>
                  <a:lnTo>
                    <a:pt x="13" y="475"/>
                  </a:lnTo>
                  <a:lnTo>
                    <a:pt x="17" y="480"/>
                  </a:lnTo>
                  <a:lnTo>
                    <a:pt x="21" y="483"/>
                  </a:lnTo>
                  <a:lnTo>
                    <a:pt x="26" y="486"/>
                  </a:lnTo>
                  <a:lnTo>
                    <a:pt x="31" y="489"/>
                  </a:lnTo>
                  <a:lnTo>
                    <a:pt x="36" y="493"/>
                  </a:lnTo>
                  <a:lnTo>
                    <a:pt x="42" y="494"/>
                  </a:lnTo>
                  <a:lnTo>
                    <a:pt x="47" y="496"/>
                  </a:lnTo>
                  <a:lnTo>
                    <a:pt x="53" y="497"/>
                  </a:lnTo>
                  <a:lnTo>
                    <a:pt x="60" y="4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34" name="Freeform 1676" descr="Icon of check box. ">
            <a:extLst>
              <a:ext uri="{FF2B5EF4-FFF2-40B4-BE49-F238E27FC236}">
                <a16:creationId xmlns:a16="http://schemas.microsoft.com/office/drawing/2014/main" id="{6FB02354-C73F-4DCF-8004-E9CCA66963EA}"/>
              </a:ext>
            </a:extLst>
          </p:cNvPr>
          <p:cNvSpPr>
            <a:spLocks noEditPoints="1"/>
          </p:cNvSpPr>
          <p:nvPr/>
        </p:nvSpPr>
        <p:spPr bwMode="auto">
          <a:xfrm>
            <a:off x="7163248" y="5141982"/>
            <a:ext cx="345758" cy="345758"/>
          </a:xfrm>
          <a:custGeom>
            <a:avLst/>
            <a:gdLst>
              <a:gd name="T0" fmla="*/ 374 w 719"/>
              <a:gd name="T1" fmla="*/ 267 h 719"/>
              <a:gd name="T2" fmla="*/ 366 w 719"/>
              <a:gd name="T3" fmla="*/ 263 h 719"/>
              <a:gd name="T4" fmla="*/ 362 w 719"/>
              <a:gd name="T5" fmla="*/ 254 h 719"/>
              <a:gd name="T6" fmla="*/ 366 w 719"/>
              <a:gd name="T7" fmla="*/ 247 h 719"/>
              <a:gd name="T8" fmla="*/ 374 w 719"/>
              <a:gd name="T9" fmla="*/ 243 h 719"/>
              <a:gd name="T10" fmla="*/ 621 w 719"/>
              <a:gd name="T11" fmla="*/ 244 h 719"/>
              <a:gd name="T12" fmla="*/ 627 w 719"/>
              <a:gd name="T13" fmla="*/ 250 h 719"/>
              <a:gd name="T14" fmla="*/ 627 w 719"/>
              <a:gd name="T15" fmla="*/ 260 h 719"/>
              <a:gd name="T16" fmla="*/ 621 w 719"/>
              <a:gd name="T17" fmla="*/ 265 h 719"/>
              <a:gd name="T18" fmla="*/ 616 w 719"/>
              <a:gd name="T19" fmla="*/ 528 h 719"/>
              <a:gd name="T20" fmla="*/ 370 w 719"/>
              <a:gd name="T21" fmla="*/ 527 h 719"/>
              <a:gd name="T22" fmla="*/ 363 w 719"/>
              <a:gd name="T23" fmla="*/ 521 h 719"/>
              <a:gd name="T24" fmla="*/ 363 w 719"/>
              <a:gd name="T25" fmla="*/ 512 h 719"/>
              <a:gd name="T26" fmla="*/ 370 w 719"/>
              <a:gd name="T27" fmla="*/ 505 h 719"/>
              <a:gd name="T28" fmla="*/ 616 w 719"/>
              <a:gd name="T29" fmla="*/ 504 h 719"/>
              <a:gd name="T30" fmla="*/ 625 w 719"/>
              <a:gd name="T31" fmla="*/ 507 h 719"/>
              <a:gd name="T32" fmla="*/ 628 w 719"/>
              <a:gd name="T33" fmla="*/ 516 h 719"/>
              <a:gd name="T34" fmla="*/ 625 w 719"/>
              <a:gd name="T35" fmla="*/ 525 h 719"/>
              <a:gd name="T36" fmla="*/ 616 w 719"/>
              <a:gd name="T37" fmla="*/ 528 h 719"/>
              <a:gd name="T38" fmla="*/ 171 w 719"/>
              <a:gd name="T39" fmla="*/ 279 h 719"/>
              <a:gd name="T40" fmla="*/ 164 w 719"/>
              <a:gd name="T41" fmla="*/ 282 h 719"/>
              <a:gd name="T42" fmla="*/ 155 w 719"/>
              <a:gd name="T43" fmla="*/ 279 h 719"/>
              <a:gd name="T44" fmla="*/ 92 w 719"/>
              <a:gd name="T45" fmla="*/ 214 h 719"/>
              <a:gd name="T46" fmla="*/ 92 w 719"/>
              <a:gd name="T47" fmla="*/ 205 h 719"/>
              <a:gd name="T48" fmla="*/ 98 w 719"/>
              <a:gd name="T49" fmla="*/ 198 h 719"/>
              <a:gd name="T50" fmla="*/ 107 w 719"/>
              <a:gd name="T51" fmla="*/ 198 h 719"/>
              <a:gd name="T52" fmla="*/ 164 w 719"/>
              <a:gd name="T53" fmla="*/ 253 h 719"/>
              <a:gd name="T54" fmla="*/ 309 w 719"/>
              <a:gd name="T55" fmla="*/ 109 h 719"/>
              <a:gd name="T56" fmla="*/ 318 w 719"/>
              <a:gd name="T57" fmla="*/ 109 h 719"/>
              <a:gd name="T58" fmla="*/ 325 w 719"/>
              <a:gd name="T59" fmla="*/ 114 h 719"/>
              <a:gd name="T60" fmla="*/ 325 w 719"/>
              <a:gd name="T61" fmla="*/ 124 h 719"/>
              <a:gd name="T62" fmla="*/ 323 w 719"/>
              <a:gd name="T63" fmla="*/ 414 h 719"/>
              <a:gd name="T64" fmla="*/ 168 w 719"/>
              <a:gd name="T65" fmla="*/ 568 h 719"/>
              <a:gd name="T66" fmla="*/ 158 w 719"/>
              <a:gd name="T67" fmla="*/ 568 h 719"/>
              <a:gd name="T68" fmla="*/ 94 w 719"/>
              <a:gd name="T69" fmla="*/ 505 h 719"/>
              <a:gd name="T70" fmla="*/ 91 w 719"/>
              <a:gd name="T71" fmla="*/ 497 h 719"/>
              <a:gd name="T72" fmla="*/ 94 w 719"/>
              <a:gd name="T73" fmla="*/ 488 h 719"/>
              <a:gd name="T74" fmla="*/ 103 w 719"/>
              <a:gd name="T75" fmla="*/ 485 h 719"/>
              <a:gd name="T76" fmla="*/ 111 w 719"/>
              <a:gd name="T77" fmla="*/ 488 h 719"/>
              <a:gd name="T78" fmla="*/ 306 w 719"/>
              <a:gd name="T79" fmla="*/ 397 h 719"/>
              <a:gd name="T80" fmla="*/ 314 w 719"/>
              <a:gd name="T81" fmla="*/ 394 h 719"/>
              <a:gd name="T82" fmla="*/ 323 w 719"/>
              <a:gd name="T83" fmla="*/ 398 h 719"/>
              <a:gd name="T84" fmla="*/ 326 w 719"/>
              <a:gd name="T85" fmla="*/ 406 h 719"/>
              <a:gd name="T86" fmla="*/ 323 w 719"/>
              <a:gd name="T87" fmla="*/ 414 h 719"/>
              <a:gd name="T88" fmla="*/ 12 w 719"/>
              <a:gd name="T89" fmla="*/ 0 h 719"/>
              <a:gd name="T90" fmla="*/ 3 w 719"/>
              <a:gd name="T91" fmla="*/ 5 h 719"/>
              <a:gd name="T92" fmla="*/ 0 w 719"/>
              <a:gd name="T93" fmla="*/ 13 h 719"/>
              <a:gd name="T94" fmla="*/ 1 w 719"/>
              <a:gd name="T95" fmla="*/ 713 h 719"/>
              <a:gd name="T96" fmla="*/ 8 w 719"/>
              <a:gd name="T97" fmla="*/ 719 h 719"/>
              <a:gd name="T98" fmla="*/ 707 w 719"/>
              <a:gd name="T99" fmla="*/ 719 h 719"/>
              <a:gd name="T100" fmla="*/ 716 w 719"/>
              <a:gd name="T101" fmla="*/ 716 h 719"/>
              <a:gd name="T102" fmla="*/ 719 w 719"/>
              <a:gd name="T103" fmla="*/ 707 h 719"/>
              <a:gd name="T104" fmla="*/ 718 w 719"/>
              <a:gd name="T105" fmla="*/ 8 h 719"/>
              <a:gd name="T106" fmla="*/ 711 w 719"/>
              <a:gd name="T107" fmla="*/ 2 h 7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719" h="719">
                <a:moveTo>
                  <a:pt x="616" y="267"/>
                </a:moveTo>
                <a:lnTo>
                  <a:pt x="374" y="267"/>
                </a:lnTo>
                <a:lnTo>
                  <a:pt x="370" y="265"/>
                </a:lnTo>
                <a:lnTo>
                  <a:pt x="366" y="263"/>
                </a:lnTo>
                <a:lnTo>
                  <a:pt x="363" y="260"/>
                </a:lnTo>
                <a:lnTo>
                  <a:pt x="362" y="254"/>
                </a:lnTo>
                <a:lnTo>
                  <a:pt x="363" y="250"/>
                </a:lnTo>
                <a:lnTo>
                  <a:pt x="366" y="247"/>
                </a:lnTo>
                <a:lnTo>
                  <a:pt x="370" y="244"/>
                </a:lnTo>
                <a:lnTo>
                  <a:pt x="374" y="243"/>
                </a:lnTo>
                <a:lnTo>
                  <a:pt x="616" y="243"/>
                </a:lnTo>
                <a:lnTo>
                  <a:pt x="621" y="244"/>
                </a:lnTo>
                <a:lnTo>
                  <a:pt x="625" y="247"/>
                </a:lnTo>
                <a:lnTo>
                  <a:pt x="627" y="250"/>
                </a:lnTo>
                <a:lnTo>
                  <a:pt x="628" y="254"/>
                </a:lnTo>
                <a:lnTo>
                  <a:pt x="627" y="260"/>
                </a:lnTo>
                <a:lnTo>
                  <a:pt x="625" y="263"/>
                </a:lnTo>
                <a:lnTo>
                  <a:pt x="621" y="265"/>
                </a:lnTo>
                <a:lnTo>
                  <a:pt x="616" y="267"/>
                </a:lnTo>
                <a:close/>
                <a:moveTo>
                  <a:pt x="616" y="528"/>
                </a:moveTo>
                <a:lnTo>
                  <a:pt x="374" y="528"/>
                </a:lnTo>
                <a:lnTo>
                  <a:pt x="370" y="527"/>
                </a:lnTo>
                <a:lnTo>
                  <a:pt x="366" y="525"/>
                </a:lnTo>
                <a:lnTo>
                  <a:pt x="363" y="521"/>
                </a:lnTo>
                <a:lnTo>
                  <a:pt x="362" y="516"/>
                </a:lnTo>
                <a:lnTo>
                  <a:pt x="363" y="512"/>
                </a:lnTo>
                <a:lnTo>
                  <a:pt x="366" y="507"/>
                </a:lnTo>
                <a:lnTo>
                  <a:pt x="370" y="505"/>
                </a:lnTo>
                <a:lnTo>
                  <a:pt x="374" y="504"/>
                </a:lnTo>
                <a:lnTo>
                  <a:pt x="616" y="504"/>
                </a:lnTo>
                <a:lnTo>
                  <a:pt x="621" y="505"/>
                </a:lnTo>
                <a:lnTo>
                  <a:pt x="625" y="507"/>
                </a:lnTo>
                <a:lnTo>
                  <a:pt x="627" y="512"/>
                </a:lnTo>
                <a:lnTo>
                  <a:pt x="628" y="516"/>
                </a:lnTo>
                <a:lnTo>
                  <a:pt x="627" y="521"/>
                </a:lnTo>
                <a:lnTo>
                  <a:pt x="625" y="525"/>
                </a:lnTo>
                <a:lnTo>
                  <a:pt x="621" y="527"/>
                </a:lnTo>
                <a:lnTo>
                  <a:pt x="616" y="528"/>
                </a:lnTo>
                <a:close/>
                <a:moveTo>
                  <a:pt x="323" y="127"/>
                </a:moveTo>
                <a:lnTo>
                  <a:pt x="171" y="279"/>
                </a:lnTo>
                <a:lnTo>
                  <a:pt x="168" y="282"/>
                </a:lnTo>
                <a:lnTo>
                  <a:pt x="164" y="282"/>
                </a:lnTo>
                <a:lnTo>
                  <a:pt x="158" y="282"/>
                </a:lnTo>
                <a:lnTo>
                  <a:pt x="155" y="279"/>
                </a:lnTo>
                <a:lnTo>
                  <a:pt x="94" y="218"/>
                </a:lnTo>
                <a:lnTo>
                  <a:pt x="92" y="214"/>
                </a:lnTo>
                <a:lnTo>
                  <a:pt x="91" y="209"/>
                </a:lnTo>
                <a:lnTo>
                  <a:pt x="92" y="205"/>
                </a:lnTo>
                <a:lnTo>
                  <a:pt x="94" y="201"/>
                </a:lnTo>
                <a:lnTo>
                  <a:pt x="98" y="198"/>
                </a:lnTo>
                <a:lnTo>
                  <a:pt x="103" y="197"/>
                </a:lnTo>
                <a:lnTo>
                  <a:pt x="107" y="198"/>
                </a:lnTo>
                <a:lnTo>
                  <a:pt x="111" y="201"/>
                </a:lnTo>
                <a:lnTo>
                  <a:pt x="164" y="253"/>
                </a:lnTo>
                <a:lnTo>
                  <a:pt x="306" y="111"/>
                </a:lnTo>
                <a:lnTo>
                  <a:pt x="309" y="109"/>
                </a:lnTo>
                <a:lnTo>
                  <a:pt x="314" y="108"/>
                </a:lnTo>
                <a:lnTo>
                  <a:pt x="318" y="109"/>
                </a:lnTo>
                <a:lnTo>
                  <a:pt x="323" y="111"/>
                </a:lnTo>
                <a:lnTo>
                  <a:pt x="325" y="114"/>
                </a:lnTo>
                <a:lnTo>
                  <a:pt x="326" y="119"/>
                </a:lnTo>
                <a:lnTo>
                  <a:pt x="325" y="124"/>
                </a:lnTo>
                <a:lnTo>
                  <a:pt x="323" y="127"/>
                </a:lnTo>
                <a:close/>
                <a:moveTo>
                  <a:pt x="323" y="414"/>
                </a:moveTo>
                <a:lnTo>
                  <a:pt x="171" y="565"/>
                </a:lnTo>
                <a:lnTo>
                  <a:pt x="168" y="568"/>
                </a:lnTo>
                <a:lnTo>
                  <a:pt x="164" y="569"/>
                </a:lnTo>
                <a:lnTo>
                  <a:pt x="158" y="568"/>
                </a:lnTo>
                <a:lnTo>
                  <a:pt x="155" y="565"/>
                </a:lnTo>
                <a:lnTo>
                  <a:pt x="94" y="505"/>
                </a:lnTo>
                <a:lnTo>
                  <a:pt x="92" y="502"/>
                </a:lnTo>
                <a:lnTo>
                  <a:pt x="91" y="497"/>
                </a:lnTo>
                <a:lnTo>
                  <a:pt x="92" y="493"/>
                </a:lnTo>
                <a:lnTo>
                  <a:pt x="94" y="488"/>
                </a:lnTo>
                <a:lnTo>
                  <a:pt x="98" y="486"/>
                </a:lnTo>
                <a:lnTo>
                  <a:pt x="103" y="485"/>
                </a:lnTo>
                <a:lnTo>
                  <a:pt x="107" y="486"/>
                </a:lnTo>
                <a:lnTo>
                  <a:pt x="111" y="488"/>
                </a:lnTo>
                <a:lnTo>
                  <a:pt x="164" y="540"/>
                </a:lnTo>
                <a:lnTo>
                  <a:pt x="306" y="397"/>
                </a:lnTo>
                <a:lnTo>
                  <a:pt x="309" y="395"/>
                </a:lnTo>
                <a:lnTo>
                  <a:pt x="314" y="394"/>
                </a:lnTo>
                <a:lnTo>
                  <a:pt x="318" y="395"/>
                </a:lnTo>
                <a:lnTo>
                  <a:pt x="323" y="398"/>
                </a:lnTo>
                <a:lnTo>
                  <a:pt x="325" y="401"/>
                </a:lnTo>
                <a:lnTo>
                  <a:pt x="326" y="406"/>
                </a:lnTo>
                <a:lnTo>
                  <a:pt x="325" y="410"/>
                </a:lnTo>
                <a:lnTo>
                  <a:pt x="323" y="414"/>
                </a:lnTo>
                <a:close/>
                <a:moveTo>
                  <a:pt x="707" y="0"/>
                </a:moveTo>
                <a:lnTo>
                  <a:pt x="12" y="0"/>
                </a:lnTo>
                <a:lnTo>
                  <a:pt x="8" y="2"/>
                </a:lnTo>
                <a:lnTo>
                  <a:pt x="3" y="5"/>
                </a:lnTo>
                <a:lnTo>
                  <a:pt x="1" y="8"/>
                </a:lnTo>
                <a:lnTo>
                  <a:pt x="0" y="13"/>
                </a:lnTo>
                <a:lnTo>
                  <a:pt x="0" y="707"/>
                </a:lnTo>
                <a:lnTo>
                  <a:pt x="1" y="713"/>
                </a:lnTo>
                <a:lnTo>
                  <a:pt x="3" y="716"/>
                </a:lnTo>
                <a:lnTo>
                  <a:pt x="8" y="719"/>
                </a:lnTo>
                <a:lnTo>
                  <a:pt x="12" y="719"/>
                </a:lnTo>
                <a:lnTo>
                  <a:pt x="707" y="719"/>
                </a:lnTo>
                <a:lnTo>
                  <a:pt x="711" y="719"/>
                </a:lnTo>
                <a:lnTo>
                  <a:pt x="716" y="716"/>
                </a:lnTo>
                <a:lnTo>
                  <a:pt x="718" y="713"/>
                </a:lnTo>
                <a:lnTo>
                  <a:pt x="719" y="707"/>
                </a:lnTo>
                <a:lnTo>
                  <a:pt x="719" y="13"/>
                </a:lnTo>
                <a:lnTo>
                  <a:pt x="718" y="8"/>
                </a:lnTo>
                <a:lnTo>
                  <a:pt x="716" y="5"/>
                </a:lnTo>
                <a:lnTo>
                  <a:pt x="711" y="2"/>
                </a:lnTo>
                <a:lnTo>
                  <a:pt x="70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36" name="Group 35" descr="Icon of human being and gear. ">
            <a:extLst>
              <a:ext uri="{FF2B5EF4-FFF2-40B4-BE49-F238E27FC236}">
                <a16:creationId xmlns:a16="http://schemas.microsoft.com/office/drawing/2014/main" id="{ECC5F635-1712-4572-A9EC-F94E2199DDBD}"/>
              </a:ext>
            </a:extLst>
          </p:cNvPr>
          <p:cNvGrpSpPr/>
          <p:nvPr/>
        </p:nvGrpSpPr>
        <p:grpSpPr>
          <a:xfrm>
            <a:off x="7163906" y="1936117"/>
            <a:ext cx="338073" cy="339996"/>
            <a:chOff x="6450013" y="5349875"/>
            <a:chExt cx="279399" cy="280988"/>
          </a:xfrm>
          <a:solidFill>
            <a:schemeClr val="bg1"/>
          </a:solidFill>
        </p:grpSpPr>
        <p:sp>
          <p:nvSpPr>
            <p:cNvPr id="37" name="Freeform 3673">
              <a:extLst>
                <a:ext uri="{FF2B5EF4-FFF2-40B4-BE49-F238E27FC236}">
                  <a16:creationId xmlns:a16="http://schemas.microsoft.com/office/drawing/2014/main" id="{D1391604-D4EC-48A8-AE57-EDF194392FB1}"/>
                </a:ext>
              </a:extLst>
            </p:cNvPr>
            <p:cNvSpPr>
              <a:spLocks/>
            </p:cNvSpPr>
            <p:nvPr/>
          </p:nvSpPr>
          <p:spPr bwMode="auto">
            <a:xfrm>
              <a:off x="6450013" y="5349875"/>
              <a:ext cx="182562" cy="238125"/>
            </a:xfrm>
            <a:custGeom>
              <a:avLst/>
              <a:gdLst>
                <a:gd name="T0" fmla="*/ 379 w 459"/>
                <a:gd name="T1" fmla="*/ 550 h 602"/>
                <a:gd name="T2" fmla="*/ 380 w 459"/>
                <a:gd name="T3" fmla="*/ 519 h 602"/>
                <a:gd name="T4" fmla="*/ 345 w 459"/>
                <a:gd name="T5" fmla="*/ 495 h 602"/>
                <a:gd name="T6" fmla="*/ 397 w 459"/>
                <a:gd name="T7" fmla="*/ 400 h 602"/>
                <a:gd name="T8" fmla="*/ 408 w 459"/>
                <a:gd name="T9" fmla="*/ 395 h 602"/>
                <a:gd name="T10" fmla="*/ 450 w 459"/>
                <a:gd name="T11" fmla="*/ 406 h 602"/>
                <a:gd name="T12" fmla="*/ 412 w 459"/>
                <a:gd name="T13" fmla="*/ 384 h 602"/>
                <a:gd name="T14" fmla="*/ 376 w 459"/>
                <a:gd name="T15" fmla="*/ 370 h 602"/>
                <a:gd name="T16" fmla="*/ 361 w 459"/>
                <a:gd name="T17" fmla="*/ 307 h 602"/>
                <a:gd name="T18" fmla="*/ 379 w 459"/>
                <a:gd name="T19" fmla="*/ 288 h 602"/>
                <a:gd name="T20" fmla="*/ 397 w 459"/>
                <a:gd name="T21" fmla="*/ 252 h 602"/>
                <a:gd name="T22" fmla="*/ 406 w 459"/>
                <a:gd name="T23" fmla="*/ 214 h 602"/>
                <a:gd name="T24" fmla="*/ 415 w 459"/>
                <a:gd name="T25" fmla="*/ 202 h 602"/>
                <a:gd name="T26" fmla="*/ 420 w 459"/>
                <a:gd name="T27" fmla="*/ 183 h 602"/>
                <a:gd name="T28" fmla="*/ 416 w 459"/>
                <a:gd name="T29" fmla="*/ 152 h 602"/>
                <a:gd name="T30" fmla="*/ 412 w 459"/>
                <a:gd name="T31" fmla="*/ 121 h 602"/>
                <a:gd name="T32" fmla="*/ 420 w 459"/>
                <a:gd name="T33" fmla="*/ 78 h 602"/>
                <a:gd name="T34" fmla="*/ 415 w 459"/>
                <a:gd name="T35" fmla="*/ 45 h 602"/>
                <a:gd name="T36" fmla="*/ 403 w 459"/>
                <a:gd name="T37" fmla="*/ 27 h 602"/>
                <a:gd name="T38" fmla="*/ 382 w 459"/>
                <a:gd name="T39" fmla="*/ 15 h 602"/>
                <a:gd name="T40" fmla="*/ 341 w 459"/>
                <a:gd name="T41" fmla="*/ 3 h 602"/>
                <a:gd name="T42" fmla="*/ 291 w 459"/>
                <a:gd name="T43" fmla="*/ 0 h 602"/>
                <a:gd name="T44" fmla="*/ 245 w 459"/>
                <a:gd name="T45" fmla="*/ 9 h 602"/>
                <a:gd name="T46" fmla="*/ 213 w 459"/>
                <a:gd name="T47" fmla="*/ 27 h 602"/>
                <a:gd name="T48" fmla="*/ 201 w 459"/>
                <a:gd name="T49" fmla="*/ 42 h 602"/>
                <a:gd name="T50" fmla="*/ 181 w 459"/>
                <a:gd name="T51" fmla="*/ 44 h 602"/>
                <a:gd name="T52" fmla="*/ 163 w 459"/>
                <a:gd name="T53" fmla="*/ 56 h 602"/>
                <a:gd name="T54" fmla="*/ 155 w 459"/>
                <a:gd name="T55" fmla="*/ 87 h 602"/>
                <a:gd name="T56" fmla="*/ 164 w 459"/>
                <a:gd name="T57" fmla="*/ 138 h 602"/>
                <a:gd name="T58" fmla="*/ 159 w 459"/>
                <a:gd name="T59" fmla="*/ 144 h 602"/>
                <a:gd name="T60" fmla="*/ 150 w 459"/>
                <a:gd name="T61" fmla="*/ 162 h 602"/>
                <a:gd name="T62" fmla="*/ 149 w 459"/>
                <a:gd name="T63" fmla="*/ 184 h 602"/>
                <a:gd name="T64" fmla="*/ 154 w 459"/>
                <a:gd name="T65" fmla="*/ 201 h 602"/>
                <a:gd name="T66" fmla="*/ 163 w 459"/>
                <a:gd name="T67" fmla="*/ 214 h 602"/>
                <a:gd name="T68" fmla="*/ 169 w 459"/>
                <a:gd name="T69" fmla="*/ 237 h 602"/>
                <a:gd name="T70" fmla="*/ 179 w 459"/>
                <a:gd name="T71" fmla="*/ 271 h 602"/>
                <a:gd name="T72" fmla="*/ 203 w 459"/>
                <a:gd name="T73" fmla="*/ 306 h 602"/>
                <a:gd name="T74" fmla="*/ 215 w 459"/>
                <a:gd name="T75" fmla="*/ 364 h 602"/>
                <a:gd name="T76" fmla="*/ 171 w 459"/>
                <a:gd name="T77" fmla="*/ 381 h 602"/>
                <a:gd name="T78" fmla="*/ 106 w 459"/>
                <a:gd name="T79" fmla="*/ 401 h 602"/>
                <a:gd name="T80" fmla="*/ 46 w 459"/>
                <a:gd name="T81" fmla="*/ 428 h 602"/>
                <a:gd name="T82" fmla="*/ 22 w 459"/>
                <a:gd name="T83" fmla="*/ 449 h 602"/>
                <a:gd name="T84" fmla="*/ 10 w 459"/>
                <a:gd name="T85" fmla="*/ 479 h 602"/>
                <a:gd name="T86" fmla="*/ 2 w 459"/>
                <a:gd name="T87" fmla="*/ 540 h 602"/>
                <a:gd name="T88" fmla="*/ 1 w 459"/>
                <a:gd name="T89" fmla="*/ 594 h 602"/>
                <a:gd name="T90" fmla="*/ 11 w 459"/>
                <a:gd name="T91" fmla="*/ 602 h 602"/>
                <a:gd name="T92" fmla="*/ 345 w 459"/>
                <a:gd name="T93" fmla="*/ 589 h 602"/>
                <a:gd name="T94" fmla="*/ 352 w 459"/>
                <a:gd name="T95" fmla="*/ 577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459" h="602">
                  <a:moveTo>
                    <a:pt x="352" y="577"/>
                  </a:moveTo>
                  <a:lnTo>
                    <a:pt x="380" y="560"/>
                  </a:lnTo>
                  <a:lnTo>
                    <a:pt x="379" y="550"/>
                  </a:lnTo>
                  <a:lnTo>
                    <a:pt x="379" y="540"/>
                  </a:lnTo>
                  <a:lnTo>
                    <a:pt x="379" y="530"/>
                  </a:lnTo>
                  <a:lnTo>
                    <a:pt x="380" y="519"/>
                  </a:lnTo>
                  <a:lnTo>
                    <a:pt x="352" y="503"/>
                  </a:lnTo>
                  <a:lnTo>
                    <a:pt x="348" y="499"/>
                  </a:lnTo>
                  <a:lnTo>
                    <a:pt x="345" y="495"/>
                  </a:lnTo>
                  <a:lnTo>
                    <a:pt x="345" y="490"/>
                  </a:lnTo>
                  <a:lnTo>
                    <a:pt x="346" y="486"/>
                  </a:lnTo>
                  <a:lnTo>
                    <a:pt x="397" y="400"/>
                  </a:lnTo>
                  <a:lnTo>
                    <a:pt x="399" y="397"/>
                  </a:lnTo>
                  <a:lnTo>
                    <a:pt x="403" y="395"/>
                  </a:lnTo>
                  <a:lnTo>
                    <a:pt x="408" y="395"/>
                  </a:lnTo>
                  <a:lnTo>
                    <a:pt x="413" y="396"/>
                  </a:lnTo>
                  <a:lnTo>
                    <a:pt x="441" y="413"/>
                  </a:lnTo>
                  <a:lnTo>
                    <a:pt x="450" y="406"/>
                  </a:lnTo>
                  <a:lnTo>
                    <a:pt x="459" y="401"/>
                  </a:lnTo>
                  <a:lnTo>
                    <a:pt x="424" y="388"/>
                  </a:lnTo>
                  <a:lnTo>
                    <a:pt x="412" y="384"/>
                  </a:lnTo>
                  <a:lnTo>
                    <a:pt x="400" y="379"/>
                  </a:lnTo>
                  <a:lnTo>
                    <a:pt x="389" y="375"/>
                  </a:lnTo>
                  <a:lnTo>
                    <a:pt x="376" y="370"/>
                  </a:lnTo>
                  <a:lnTo>
                    <a:pt x="368" y="368"/>
                  </a:lnTo>
                  <a:lnTo>
                    <a:pt x="361" y="364"/>
                  </a:lnTo>
                  <a:lnTo>
                    <a:pt x="361" y="307"/>
                  </a:lnTo>
                  <a:lnTo>
                    <a:pt x="366" y="302"/>
                  </a:lnTo>
                  <a:lnTo>
                    <a:pt x="372" y="297"/>
                  </a:lnTo>
                  <a:lnTo>
                    <a:pt x="379" y="288"/>
                  </a:lnTo>
                  <a:lnTo>
                    <a:pt x="385" y="279"/>
                  </a:lnTo>
                  <a:lnTo>
                    <a:pt x="391" y="266"/>
                  </a:lnTo>
                  <a:lnTo>
                    <a:pt x="397" y="252"/>
                  </a:lnTo>
                  <a:lnTo>
                    <a:pt x="400" y="235"/>
                  </a:lnTo>
                  <a:lnTo>
                    <a:pt x="402" y="216"/>
                  </a:lnTo>
                  <a:lnTo>
                    <a:pt x="406" y="214"/>
                  </a:lnTo>
                  <a:lnTo>
                    <a:pt x="409" y="211"/>
                  </a:lnTo>
                  <a:lnTo>
                    <a:pt x="412" y="207"/>
                  </a:lnTo>
                  <a:lnTo>
                    <a:pt x="415" y="202"/>
                  </a:lnTo>
                  <a:lnTo>
                    <a:pt x="417" y="197"/>
                  </a:lnTo>
                  <a:lnTo>
                    <a:pt x="418" y="191"/>
                  </a:lnTo>
                  <a:lnTo>
                    <a:pt x="420" y="183"/>
                  </a:lnTo>
                  <a:lnTo>
                    <a:pt x="420" y="175"/>
                  </a:lnTo>
                  <a:lnTo>
                    <a:pt x="420" y="164"/>
                  </a:lnTo>
                  <a:lnTo>
                    <a:pt x="416" y="152"/>
                  </a:lnTo>
                  <a:lnTo>
                    <a:pt x="412" y="144"/>
                  </a:lnTo>
                  <a:lnTo>
                    <a:pt x="406" y="137"/>
                  </a:lnTo>
                  <a:lnTo>
                    <a:pt x="412" y="121"/>
                  </a:lnTo>
                  <a:lnTo>
                    <a:pt x="417" y="101"/>
                  </a:lnTo>
                  <a:lnTo>
                    <a:pt x="420" y="89"/>
                  </a:lnTo>
                  <a:lnTo>
                    <a:pt x="420" y="78"/>
                  </a:lnTo>
                  <a:lnTo>
                    <a:pt x="420" y="65"/>
                  </a:lnTo>
                  <a:lnTo>
                    <a:pt x="417" y="53"/>
                  </a:lnTo>
                  <a:lnTo>
                    <a:pt x="415" y="45"/>
                  </a:lnTo>
                  <a:lnTo>
                    <a:pt x="412" y="39"/>
                  </a:lnTo>
                  <a:lnTo>
                    <a:pt x="407" y="34"/>
                  </a:lnTo>
                  <a:lnTo>
                    <a:pt x="403" y="27"/>
                  </a:lnTo>
                  <a:lnTo>
                    <a:pt x="397" y="24"/>
                  </a:lnTo>
                  <a:lnTo>
                    <a:pt x="390" y="18"/>
                  </a:lnTo>
                  <a:lnTo>
                    <a:pt x="382" y="15"/>
                  </a:lnTo>
                  <a:lnTo>
                    <a:pt x="376" y="12"/>
                  </a:lnTo>
                  <a:lnTo>
                    <a:pt x="359" y="7"/>
                  </a:lnTo>
                  <a:lnTo>
                    <a:pt x="341" y="3"/>
                  </a:lnTo>
                  <a:lnTo>
                    <a:pt x="325" y="0"/>
                  </a:lnTo>
                  <a:lnTo>
                    <a:pt x="307" y="0"/>
                  </a:lnTo>
                  <a:lnTo>
                    <a:pt x="291" y="0"/>
                  </a:lnTo>
                  <a:lnTo>
                    <a:pt x="276" y="2"/>
                  </a:lnTo>
                  <a:lnTo>
                    <a:pt x="260" y="6"/>
                  </a:lnTo>
                  <a:lnTo>
                    <a:pt x="245" y="9"/>
                  </a:lnTo>
                  <a:lnTo>
                    <a:pt x="231" y="16"/>
                  </a:lnTo>
                  <a:lnTo>
                    <a:pt x="218" y="22"/>
                  </a:lnTo>
                  <a:lnTo>
                    <a:pt x="213" y="27"/>
                  </a:lnTo>
                  <a:lnTo>
                    <a:pt x="209" y="31"/>
                  </a:lnTo>
                  <a:lnTo>
                    <a:pt x="204" y="36"/>
                  </a:lnTo>
                  <a:lnTo>
                    <a:pt x="201" y="42"/>
                  </a:lnTo>
                  <a:lnTo>
                    <a:pt x="194" y="42"/>
                  </a:lnTo>
                  <a:lnTo>
                    <a:pt x="187" y="43"/>
                  </a:lnTo>
                  <a:lnTo>
                    <a:pt x="181" y="44"/>
                  </a:lnTo>
                  <a:lnTo>
                    <a:pt x="176" y="45"/>
                  </a:lnTo>
                  <a:lnTo>
                    <a:pt x="168" y="51"/>
                  </a:lnTo>
                  <a:lnTo>
                    <a:pt x="163" y="56"/>
                  </a:lnTo>
                  <a:lnTo>
                    <a:pt x="158" y="65"/>
                  </a:lnTo>
                  <a:lnTo>
                    <a:pt x="155" y="75"/>
                  </a:lnTo>
                  <a:lnTo>
                    <a:pt x="155" y="87"/>
                  </a:lnTo>
                  <a:lnTo>
                    <a:pt x="155" y="98"/>
                  </a:lnTo>
                  <a:lnTo>
                    <a:pt x="159" y="120"/>
                  </a:lnTo>
                  <a:lnTo>
                    <a:pt x="164" y="138"/>
                  </a:lnTo>
                  <a:lnTo>
                    <a:pt x="164" y="139"/>
                  </a:lnTo>
                  <a:lnTo>
                    <a:pt x="164" y="139"/>
                  </a:lnTo>
                  <a:lnTo>
                    <a:pt x="159" y="144"/>
                  </a:lnTo>
                  <a:lnTo>
                    <a:pt x="154" y="151"/>
                  </a:lnTo>
                  <a:lnTo>
                    <a:pt x="151" y="156"/>
                  </a:lnTo>
                  <a:lnTo>
                    <a:pt x="150" y="162"/>
                  </a:lnTo>
                  <a:lnTo>
                    <a:pt x="149" y="170"/>
                  </a:lnTo>
                  <a:lnTo>
                    <a:pt x="149" y="176"/>
                  </a:lnTo>
                  <a:lnTo>
                    <a:pt x="149" y="184"/>
                  </a:lnTo>
                  <a:lnTo>
                    <a:pt x="150" y="191"/>
                  </a:lnTo>
                  <a:lnTo>
                    <a:pt x="151" y="196"/>
                  </a:lnTo>
                  <a:lnTo>
                    <a:pt x="154" y="201"/>
                  </a:lnTo>
                  <a:lnTo>
                    <a:pt x="156" y="206"/>
                  </a:lnTo>
                  <a:lnTo>
                    <a:pt x="159" y="210"/>
                  </a:lnTo>
                  <a:lnTo>
                    <a:pt x="163" y="214"/>
                  </a:lnTo>
                  <a:lnTo>
                    <a:pt x="167" y="216"/>
                  </a:lnTo>
                  <a:lnTo>
                    <a:pt x="168" y="227"/>
                  </a:lnTo>
                  <a:lnTo>
                    <a:pt x="169" y="237"/>
                  </a:lnTo>
                  <a:lnTo>
                    <a:pt x="172" y="246"/>
                  </a:lnTo>
                  <a:lnTo>
                    <a:pt x="174" y="255"/>
                  </a:lnTo>
                  <a:lnTo>
                    <a:pt x="179" y="271"/>
                  </a:lnTo>
                  <a:lnTo>
                    <a:pt x="187" y="286"/>
                  </a:lnTo>
                  <a:lnTo>
                    <a:pt x="195" y="297"/>
                  </a:lnTo>
                  <a:lnTo>
                    <a:pt x="203" y="306"/>
                  </a:lnTo>
                  <a:lnTo>
                    <a:pt x="210" y="314"/>
                  </a:lnTo>
                  <a:lnTo>
                    <a:pt x="215" y="319"/>
                  </a:lnTo>
                  <a:lnTo>
                    <a:pt x="215" y="364"/>
                  </a:lnTo>
                  <a:lnTo>
                    <a:pt x="201" y="369"/>
                  </a:lnTo>
                  <a:lnTo>
                    <a:pt x="186" y="375"/>
                  </a:lnTo>
                  <a:lnTo>
                    <a:pt x="171" y="381"/>
                  </a:lnTo>
                  <a:lnTo>
                    <a:pt x="155" y="384"/>
                  </a:lnTo>
                  <a:lnTo>
                    <a:pt x="129" y="393"/>
                  </a:lnTo>
                  <a:lnTo>
                    <a:pt x="106" y="401"/>
                  </a:lnTo>
                  <a:lnTo>
                    <a:pt x="83" y="410"/>
                  </a:lnTo>
                  <a:lnTo>
                    <a:pt x="64" y="419"/>
                  </a:lnTo>
                  <a:lnTo>
                    <a:pt x="46" y="428"/>
                  </a:lnTo>
                  <a:lnTo>
                    <a:pt x="32" y="438"/>
                  </a:lnTo>
                  <a:lnTo>
                    <a:pt x="27" y="444"/>
                  </a:lnTo>
                  <a:lnTo>
                    <a:pt x="22" y="449"/>
                  </a:lnTo>
                  <a:lnTo>
                    <a:pt x="18" y="455"/>
                  </a:lnTo>
                  <a:lnTo>
                    <a:pt x="15" y="460"/>
                  </a:lnTo>
                  <a:lnTo>
                    <a:pt x="10" y="479"/>
                  </a:lnTo>
                  <a:lnTo>
                    <a:pt x="6" y="499"/>
                  </a:lnTo>
                  <a:lnTo>
                    <a:pt x="4" y="521"/>
                  </a:lnTo>
                  <a:lnTo>
                    <a:pt x="2" y="540"/>
                  </a:lnTo>
                  <a:lnTo>
                    <a:pt x="0" y="573"/>
                  </a:lnTo>
                  <a:lnTo>
                    <a:pt x="0" y="589"/>
                  </a:lnTo>
                  <a:lnTo>
                    <a:pt x="1" y="594"/>
                  </a:lnTo>
                  <a:lnTo>
                    <a:pt x="4" y="598"/>
                  </a:lnTo>
                  <a:lnTo>
                    <a:pt x="7" y="600"/>
                  </a:lnTo>
                  <a:lnTo>
                    <a:pt x="11" y="602"/>
                  </a:lnTo>
                  <a:lnTo>
                    <a:pt x="350" y="602"/>
                  </a:lnTo>
                  <a:lnTo>
                    <a:pt x="346" y="594"/>
                  </a:lnTo>
                  <a:lnTo>
                    <a:pt x="345" y="589"/>
                  </a:lnTo>
                  <a:lnTo>
                    <a:pt x="345" y="585"/>
                  </a:lnTo>
                  <a:lnTo>
                    <a:pt x="348" y="581"/>
                  </a:lnTo>
                  <a:lnTo>
                    <a:pt x="352" y="5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8" name="Freeform 3674">
              <a:extLst>
                <a:ext uri="{FF2B5EF4-FFF2-40B4-BE49-F238E27FC236}">
                  <a16:creationId xmlns:a16="http://schemas.microsoft.com/office/drawing/2014/main" id="{44A4D0F8-0767-41BC-BE62-0AED99EC8B2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97650" y="5497513"/>
              <a:ext cx="131762" cy="133350"/>
            </a:xfrm>
            <a:custGeom>
              <a:avLst/>
              <a:gdLst>
                <a:gd name="T0" fmla="*/ 151 w 332"/>
                <a:gd name="T1" fmla="*/ 243 h 336"/>
                <a:gd name="T2" fmla="*/ 129 w 332"/>
                <a:gd name="T3" fmla="*/ 235 h 336"/>
                <a:gd name="T4" fmla="*/ 111 w 332"/>
                <a:gd name="T5" fmla="*/ 222 h 336"/>
                <a:gd name="T6" fmla="*/ 97 w 332"/>
                <a:gd name="T7" fmla="*/ 204 h 336"/>
                <a:gd name="T8" fmla="*/ 89 w 332"/>
                <a:gd name="T9" fmla="*/ 182 h 336"/>
                <a:gd name="T10" fmla="*/ 88 w 332"/>
                <a:gd name="T11" fmla="*/ 159 h 336"/>
                <a:gd name="T12" fmla="*/ 94 w 332"/>
                <a:gd name="T13" fmla="*/ 136 h 336"/>
                <a:gd name="T14" fmla="*/ 106 w 332"/>
                <a:gd name="T15" fmla="*/ 117 h 336"/>
                <a:gd name="T16" fmla="*/ 122 w 332"/>
                <a:gd name="T17" fmla="*/ 103 h 336"/>
                <a:gd name="T18" fmla="*/ 143 w 332"/>
                <a:gd name="T19" fmla="*/ 92 h 336"/>
                <a:gd name="T20" fmla="*/ 166 w 332"/>
                <a:gd name="T21" fmla="*/ 89 h 336"/>
                <a:gd name="T22" fmla="*/ 189 w 332"/>
                <a:gd name="T23" fmla="*/ 92 h 336"/>
                <a:gd name="T24" fmla="*/ 210 w 332"/>
                <a:gd name="T25" fmla="*/ 103 h 336"/>
                <a:gd name="T26" fmla="*/ 226 w 332"/>
                <a:gd name="T27" fmla="*/ 117 h 336"/>
                <a:gd name="T28" fmla="*/ 238 w 332"/>
                <a:gd name="T29" fmla="*/ 136 h 336"/>
                <a:gd name="T30" fmla="*/ 243 w 332"/>
                <a:gd name="T31" fmla="*/ 159 h 336"/>
                <a:gd name="T32" fmla="*/ 242 w 332"/>
                <a:gd name="T33" fmla="*/ 182 h 336"/>
                <a:gd name="T34" fmla="*/ 234 w 332"/>
                <a:gd name="T35" fmla="*/ 204 h 336"/>
                <a:gd name="T36" fmla="*/ 221 w 332"/>
                <a:gd name="T37" fmla="*/ 222 h 336"/>
                <a:gd name="T38" fmla="*/ 203 w 332"/>
                <a:gd name="T39" fmla="*/ 235 h 336"/>
                <a:gd name="T40" fmla="*/ 181 w 332"/>
                <a:gd name="T41" fmla="*/ 243 h 336"/>
                <a:gd name="T42" fmla="*/ 306 w 332"/>
                <a:gd name="T43" fmla="*/ 204 h 336"/>
                <a:gd name="T44" fmla="*/ 300 w 332"/>
                <a:gd name="T45" fmla="*/ 195 h 336"/>
                <a:gd name="T46" fmla="*/ 302 w 332"/>
                <a:gd name="T47" fmla="*/ 167 h 336"/>
                <a:gd name="T48" fmla="*/ 300 w 332"/>
                <a:gd name="T49" fmla="*/ 139 h 336"/>
                <a:gd name="T50" fmla="*/ 306 w 332"/>
                <a:gd name="T51" fmla="*/ 130 h 336"/>
                <a:gd name="T52" fmla="*/ 269 w 332"/>
                <a:gd name="T53" fmla="*/ 64 h 336"/>
                <a:gd name="T54" fmla="*/ 257 w 332"/>
                <a:gd name="T55" fmla="*/ 65 h 336"/>
                <a:gd name="T56" fmla="*/ 242 w 332"/>
                <a:gd name="T57" fmla="*/ 53 h 336"/>
                <a:gd name="T58" fmla="*/ 215 w 332"/>
                <a:gd name="T59" fmla="*/ 35 h 336"/>
                <a:gd name="T60" fmla="*/ 207 w 332"/>
                <a:gd name="T61" fmla="*/ 27 h 336"/>
                <a:gd name="T62" fmla="*/ 135 w 332"/>
                <a:gd name="T63" fmla="*/ 0 h 336"/>
                <a:gd name="T64" fmla="*/ 133 w 332"/>
                <a:gd name="T65" fmla="*/ 31 h 336"/>
                <a:gd name="T66" fmla="*/ 113 w 332"/>
                <a:gd name="T67" fmla="*/ 41 h 336"/>
                <a:gd name="T68" fmla="*/ 77 w 332"/>
                <a:gd name="T69" fmla="*/ 63 h 336"/>
                <a:gd name="T70" fmla="*/ 67 w 332"/>
                <a:gd name="T71" fmla="*/ 65 h 336"/>
                <a:gd name="T72" fmla="*/ 0 w 332"/>
                <a:gd name="T73" fmla="*/ 114 h 336"/>
                <a:gd name="T74" fmla="*/ 31 w 332"/>
                <a:gd name="T75" fmla="*/ 135 h 336"/>
                <a:gd name="T76" fmla="*/ 30 w 332"/>
                <a:gd name="T77" fmla="*/ 154 h 336"/>
                <a:gd name="T78" fmla="*/ 31 w 332"/>
                <a:gd name="T79" fmla="*/ 191 h 336"/>
                <a:gd name="T80" fmla="*/ 29 w 332"/>
                <a:gd name="T81" fmla="*/ 202 h 336"/>
                <a:gd name="T82" fmla="*/ 38 w 332"/>
                <a:gd name="T83" fmla="*/ 284 h 336"/>
                <a:gd name="T84" fmla="*/ 71 w 332"/>
                <a:gd name="T85" fmla="*/ 267 h 336"/>
                <a:gd name="T86" fmla="*/ 89 w 332"/>
                <a:gd name="T87" fmla="*/ 279 h 336"/>
                <a:gd name="T88" fmla="*/ 139 w 332"/>
                <a:gd name="T89" fmla="*/ 300 h 336"/>
                <a:gd name="T90" fmla="*/ 146 w 332"/>
                <a:gd name="T91" fmla="*/ 308 h 336"/>
                <a:gd name="T92" fmla="*/ 207 w 332"/>
                <a:gd name="T93" fmla="*/ 336 h 336"/>
                <a:gd name="T94" fmla="*/ 208 w 332"/>
                <a:gd name="T95" fmla="*/ 306 h 336"/>
                <a:gd name="T96" fmla="*/ 223 w 332"/>
                <a:gd name="T97" fmla="*/ 297 h 336"/>
                <a:gd name="T98" fmla="*/ 246 w 332"/>
                <a:gd name="T99" fmla="*/ 279 h 336"/>
                <a:gd name="T100" fmla="*/ 257 w 332"/>
                <a:gd name="T101" fmla="*/ 268 h 336"/>
                <a:gd name="T102" fmla="*/ 269 w 332"/>
                <a:gd name="T103" fmla="*/ 270 h 336"/>
                <a:gd name="T104" fmla="*/ 306 w 332"/>
                <a:gd name="T105" fmla="*/ 204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32" h="336">
                  <a:moveTo>
                    <a:pt x="166" y="245"/>
                  </a:moveTo>
                  <a:lnTo>
                    <a:pt x="158" y="244"/>
                  </a:lnTo>
                  <a:lnTo>
                    <a:pt x="151" y="243"/>
                  </a:lnTo>
                  <a:lnTo>
                    <a:pt x="143" y="241"/>
                  </a:lnTo>
                  <a:lnTo>
                    <a:pt x="135" y="239"/>
                  </a:lnTo>
                  <a:lnTo>
                    <a:pt x="129" y="235"/>
                  </a:lnTo>
                  <a:lnTo>
                    <a:pt x="122" y="231"/>
                  </a:lnTo>
                  <a:lnTo>
                    <a:pt x="116" y="227"/>
                  </a:lnTo>
                  <a:lnTo>
                    <a:pt x="111" y="222"/>
                  </a:lnTo>
                  <a:lnTo>
                    <a:pt x="106" y="217"/>
                  </a:lnTo>
                  <a:lnTo>
                    <a:pt x="101" y="211"/>
                  </a:lnTo>
                  <a:lnTo>
                    <a:pt x="97" y="204"/>
                  </a:lnTo>
                  <a:lnTo>
                    <a:pt x="94" y="198"/>
                  </a:lnTo>
                  <a:lnTo>
                    <a:pt x="92" y="190"/>
                  </a:lnTo>
                  <a:lnTo>
                    <a:pt x="89" y="182"/>
                  </a:lnTo>
                  <a:lnTo>
                    <a:pt x="88" y="175"/>
                  </a:lnTo>
                  <a:lnTo>
                    <a:pt x="88" y="167"/>
                  </a:lnTo>
                  <a:lnTo>
                    <a:pt x="88" y="159"/>
                  </a:lnTo>
                  <a:lnTo>
                    <a:pt x="89" y="151"/>
                  </a:lnTo>
                  <a:lnTo>
                    <a:pt x="92" y="144"/>
                  </a:lnTo>
                  <a:lnTo>
                    <a:pt x="94" y="136"/>
                  </a:lnTo>
                  <a:lnTo>
                    <a:pt x="97" y="130"/>
                  </a:lnTo>
                  <a:lnTo>
                    <a:pt x="101" y="123"/>
                  </a:lnTo>
                  <a:lnTo>
                    <a:pt x="106" y="117"/>
                  </a:lnTo>
                  <a:lnTo>
                    <a:pt x="111" y="112"/>
                  </a:lnTo>
                  <a:lnTo>
                    <a:pt x="116" y="106"/>
                  </a:lnTo>
                  <a:lnTo>
                    <a:pt x="122" y="103"/>
                  </a:lnTo>
                  <a:lnTo>
                    <a:pt x="129" y="99"/>
                  </a:lnTo>
                  <a:lnTo>
                    <a:pt x="135" y="95"/>
                  </a:lnTo>
                  <a:lnTo>
                    <a:pt x="143" y="92"/>
                  </a:lnTo>
                  <a:lnTo>
                    <a:pt x="151" y="90"/>
                  </a:lnTo>
                  <a:lnTo>
                    <a:pt x="158" y="90"/>
                  </a:lnTo>
                  <a:lnTo>
                    <a:pt x="166" y="89"/>
                  </a:lnTo>
                  <a:lnTo>
                    <a:pt x="174" y="90"/>
                  </a:lnTo>
                  <a:lnTo>
                    <a:pt x="181" y="90"/>
                  </a:lnTo>
                  <a:lnTo>
                    <a:pt x="189" y="92"/>
                  </a:lnTo>
                  <a:lnTo>
                    <a:pt x="196" y="95"/>
                  </a:lnTo>
                  <a:lnTo>
                    <a:pt x="203" y="99"/>
                  </a:lnTo>
                  <a:lnTo>
                    <a:pt x="210" y="103"/>
                  </a:lnTo>
                  <a:lnTo>
                    <a:pt x="215" y="106"/>
                  </a:lnTo>
                  <a:lnTo>
                    <a:pt x="221" y="112"/>
                  </a:lnTo>
                  <a:lnTo>
                    <a:pt x="226" y="117"/>
                  </a:lnTo>
                  <a:lnTo>
                    <a:pt x="230" y="123"/>
                  </a:lnTo>
                  <a:lnTo>
                    <a:pt x="234" y="130"/>
                  </a:lnTo>
                  <a:lnTo>
                    <a:pt x="238" y="136"/>
                  </a:lnTo>
                  <a:lnTo>
                    <a:pt x="241" y="144"/>
                  </a:lnTo>
                  <a:lnTo>
                    <a:pt x="242" y="151"/>
                  </a:lnTo>
                  <a:lnTo>
                    <a:pt x="243" y="159"/>
                  </a:lnTo>
                  <a:lnTo>
                    <a:pt x="244" y="167"/>
                  </a:lnTo>
                  <a:lnTo>
                    <a:pt x="243" y="175"/>
                  </a:lnTo>
                  <a:lnTo>
                    <a:pt x="242" y="182"/>
                  </a:lnTo>
                  <a:lnTo>
                    <a:pt x="241" y="190"/>
                  </a:lnTo>
                  <a:lnTo>
                    <a:pt x="238" y="198"/>
                  </a:lnTo>
                  <a:lnTo>
                    <a:pt x="234" y="204"/>
                  </a:lnTo>
                  <a:lnTo>
                    <a:pt x="230" y="211"/>
                  </a:lnTo>
                  <a:lnTo>
                    <a:pt x="226" y="217"/>
                  </a:lnTo>
                  <a:lnTo>
                    <a:pt x="221" y="222"/>
                  </a:lnTo>
                  <a:lnTo>
                    <a:pt x="215" y="227"/>
                  </a:lnTo>
                  <a:lnTo>
                    <a:pt x="210" y="231"/>
                  </a:lnTo>
                  <a:lnTo>
                    <a:pt x="203" y="235"/>
                  </a:lnTo>
                  <a:lnTo>
                    <a:pt x="196" y="239"/>
                  </a:lnTo>
                  <a:lnTo>
                    <a:pt x="189" y="241"/>
                  </a:lnTo>
                  <a:lnTo>
                    <a:pt x="181" y="243"/>
                  </a:lnTo>
                  <a:lnTo>
                    <a:pt x="174" y="244"/>
                  </a:lnTo>
                  <a:lnTo>
                    <a:pt x="166" y="245"/>
                  </a:lnTo>
                  <a:close/>
                  <a:moveTo>
                    <a:pt x="306" y="204"/>
                  </a:moveTo>
                  <a:lnTo>
                    <a:pt x="302" y="202"/>
                  </a:lnTo>
                  <a:lnTo>
                    <a:pt x="301" y="199"/>
                  </a:lnTo>
                  <a:lnTo>
                    <a:pt x="300" y="195"/>
                  </a:lnTo>
                  <a:lnTo>
                    <a:pt x="300" y="191"/>
                  </a:lnTo>
                  <a:lnTo>
                    <a:pt x="302" y="180"/>
                  </a:lnTo>
                  <a:lnTo>
                    <a:pt x="302" y="167"/>
                  </a:lnTo>
                  <a:lnTo>
                    <a:pt x="302" y="154"/>
                  </a:lnTo>
                  <a:lnTo>
                    <a:pt x="300" y="142"/>
                  </a:lnTo>
                  <a:lnTo>
                    <a:pt x="300" y="139"/>
                  </a:lnTo>
                  <a:lnTo>
                    <a:pt x="301" y="135"/>
                  </a:lnTo>
                  <a:lnTo>
                    <a:pt x="302" y="132"/>
                  </a:lnTo>
                  <a:lnTo>
                    <a:pt x="306" y="130"/>
                  </a:lnTo>
                  <a:lnTo>
                    <a:pt x="332" y="114"/>
                  </a:lnTo>
                  <a:lnTo>
                    <a:pt x="293" y="50"/>
                  </a:lnTo>
                  <a:lnTo>
                    <a:pt x="269" y="64"/>
                  </a:lnTo>
                  <a:lnTo>
                    <a:pt x="265" y="65"/>
                  </a:lnTo>
                  <a:lnTo>
                    <a:pt x="261" y="65"/>
                  </a:lnTo>
                  <a:lnTo>
                    <a:pt x="257" y="65"/>
                  </a:lnTo>
                  <a:lnTo>
                    <a:pt x="255" y="63"/>
                  </a:lnTo>
                  <a:lnTo>
                    <a:pt x="251" y="59"/>
                  </a:lnTo>
                  <a:lnTo>
                    <a:pt x="242" y="53"/>
                  </a:lnTo>
                  <a:lnTo>
                    <a:pt x="233" y="45"/>
                  </a:lnTo>
                  <a:lnTo>
                    <a:pt x="224" y="40"/>
                  </a:lnTo>
                  <a:lnTo>
                    <a:pt x="215" y="35"/>
                  </a:lnTo>
                  <a:lnTo>
                    <a:pt x="211" y="33"/>
                  </a:lnTo>
                  <a:lnTo>
                    <a:pt x="208" y="31"/>
                  </a:lnTo>
                  <a:lnTo>
                    <a:pt x="207" y="27"/>
                  </a:lnTo>
                  <a:lnTo>
                    <a:pt x="207" y="24"/>
                  </a:lnTo>
                  <a:lnTo>
                    <a:pt x="207" y="0"/>
                  </a:lnTo>
                  <a:lnTo>
                    <a:pt x="135" y="0"/>
                  </a:lnTo>
                  <a:lnTo>
                    <a:pt x="135" y="24"/>
                  </a:lnTo>
                  <a:lnTo>
                    <a:pt x="134" y="27"/>
                  </a:lnTo>
                  <a:lnTo>
                    <a:pt x="133" y="31"/>
                  </a:lnTo>
                  <a:lnTo>
                    <a:pt x="130" y="33"/>
                  </a:lnTo>
                  <a:lnTo>
                    <a:pt x="126" y="35"/>
                  </a:lnTo>
                  <a:lnTo>
                    <a:pt x="113" y="41"/>
                  </a:lnTo>
                  <a:lnTo>
                    <a:pt x="101" y="47"/>
                  </a:lnTo>
                  <a:lnTo>
                    <a:pt x="88" y="55"/>
                  </a:lnTo>
                  <a:lnTo>
                    <a:pt x="77" y="63"/>
                  </a:lnTo>
                  <a:lnTo>
                    <a:pt x="75" y="65"/>
                  </a:lnTo>
                  <a:lnTo>
                    <a:pt x="71" y="65"/>
                  </a:lnTo>
                  <a:lnTo>
                    <a:pt x="67" y="65"/>
                  </a:lnTo>
                  <a:lnTo>
                    <a:pt x="63" y="64"/>
                  </a:lnTo>
                  <a:lnTo>
                    <a:pt x="38" y="50"/>
                  </a:lnTo>
                  <a:lnTo>
                    <a:pt x="0" y="114"/>
                  </a:lnTo>
                  <a:lnTo>
                    <a:pt x="26" y="130"/>
                  </a:lnTo>
                  <a:lnTo>
                    <a:pt x="29" y="132"/>
                  </a:lnTo>
                  <a:lnTo>
                    <a:pt x="31" y="135"/>
                  </a:lnTo>
                  <a:lnTo>
                    <a:pt x="33" y="139"/>
                  </a:lnTo>
                  <a:lnTo>
                    <a:pt x="31" y="142"/>
                  </a:lnTo>
                  <a:lnTo>
                    <a:pt x="30" y="154"/>
                  </a:lnTo>
                  <a:lnTo>
                    <a:pt x="30" y="167"/>
                  </a:lnTo>
                  <a:lnTo>
                    <a:pt x="30" y="178"/>
                  </a:lnTo>
                  <a:lnTo>
                    <a:pt x="31" y="191"/>
                  </a:lnTo>
                  <a:lnTo>
                    <a:pt x="33" y="195"/>
                  </a:lnTo>
                  <a:lnTo>
                    <a:pt x="31" y="199"/>
                  </a:lnTo>
                  <a:lnTo>
                    <a:pt x="29" y="202"/>
                  </a:lnTo>
                  <a:lnTo>
                    <a:pt x="26" y="204"/>
                  </a:lnTo>
                  <a:lnTo>
                    <a:pt x="0" y="220"/>
                  </a:lnTo>
                  <a:lnTo>
                    <a:pt x="38" y="284"/>
                  </a:lnTo>
                  <a:lnTo>
                    <a:pt x="63" y="270"/>
                  </a:lnTo>
                  <a:lnTo>
                    <a:pt x="67" y="268"/>
                  </a:lnTo>
                  <a:lnTo>
                    <a:pt x="71" y="267"/>
                  </a:lnTo>
                  <a:lnTo>
                    <a:pt x="75" y="268"/>
                  </a:lnTo>
                  <a:lnTo>
                    <a:pt x="77" y="271"/>
                  </a:lnTo>
                  <a:lnTo>
                    <a:pt x="89" y="279"/>
                  </a:lnTo>
                  <a:lnTo>
                    <a:pt x="106" y="286"/>
                  </a:lnTo>
                  <a:lnTo>
                    <a:pt x="124" y="295"/>
                  </a:lnTo>
                  <a:lnTo>
                    <a:pt x="139" y="300"/>
                  </a:lnTo>
                  <a:lnTo>
                    <a:pt x="142" y="303"/>
                  </a:lnTo>
                  <a:lnTo>
                    <a:pt x="144" y="306"/>
                  </a:lnTo>
                  <a:lnTo>
                    <a:pt x="146" y="308"/>
                  </a:lnTo>
                  <a:lnTo>
                    <a:pt x="147" y="312"/>
                  </a:lnTo>
                  <a:lnTo>
                    <a:pt x="147" y="336"/>
                  </a:lnTo>
                  <a:lnTo>
                    <a:pt x="207" y="336"/>
                  </a:lnTo>
                  <a:lnTo>
                    <a:pt x="207" y="312"/>
                  </a:lnTo>
                  <a:lnTo>
                    <a:pt x="207" y="308"/>
                  </a:lnTo>
                  <a:lnTo>
                    <a:pt x="208" y="306"/>
                  </a:lnTo>
                  <a:lnTo>
                    <a:pt x="211" y="303"/>
                  </a:lnTo>
                  <a:lnTo>
                    <a:pt x="215" y="300"/>
                  </a:lnTo>
                  <a:lnTo>
                    <a:pt x="223" y="297"/>
                  </a:lnTo>
                  <a:lnTo>
                    <a:pt x="230" y="291"/>
                  </a:lnTo>
                  <a:lnTo>
                    <a:pt x="238" y="285"/>
                  </a:lnTo>
                  <a:lnTo>
                    <a:pt x="246" y="279"/>
                  </a:lnTo>
                  <a:lnTo>
                    <a:pt x="250" y="275"/>
                  </a:lnTo>
                  <a:lnTo>
                    <a:pt x="255" y="271"/>
                  </a:lnTo>
                  <a:lnTo>
                    <a:pt x="257" y="268"/>
                  </a:lnTo>
                  <a:lnTo>
                    <a:pt x="261" y="267"/>
                  </a:lnTo>
                  <a:lnTo>
                    <a:pt x="265" y="268"/>
                  </a:lnTo>
                  <a:lnTo>
                    <a:pt x="269" y="270"/>
                  </a:lnTo>
                  <a:lnTo>
                    <a:pt x="295" y="284"/>
                  </a:lnTo>
                  <a:lnTo>
                    <a:pt x="332" y="220"/>
                  </a:lnTo>
                  <a:lnTo>
                    <a:pt x="306" y="20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42" name="Freeform 4346" descr="Icon of box and whisker chart. ">
            <a:extLst>
              <a:ext uri="{FF2B5EF4-FFF2-40B4-BE49-F238E27FC236}">
                <a16:creationId xmlns:a16="http://schemas.microsoft.com/office/drawing/2014/main" id="{D131817A-5B27-4718-8BAC-45C9CEDA45D9}"/>
              </a:ext>
            </a:extLst>
          </p:cNvPr>
          <p:cNvSpPr>
            <a:spLocks noEditPoints="1"/>
          </p:cNvSpPr>
          <p:nvPr/>
        </p:nvSpPr>
        <p:spPr bwMode="auto">
          <a:xfrm>
            <a:off x="4701416" y="5052052"/>
            <a:ext cx="345758" cy="345758"/>
          </a:xfrm>
          <a:custGeom>
            <a:avLst/>
            <a:gdLst>
              <a:gd name="T0" fmla="*/ 706 w 898"/>
              <a:gd name="T1" fmla="*/ 479 h 898"/>
              <a:gd name="T2" fmla="*/ 652 w 898"/>
              <a:gd name="T3" fmla="*/ 556 h 898"/>
              <a:gd name="T4" fmla="*/ 632 w 898"/>
              <a:gd name="T5" fmla="*/ 551 h 898"/>
              <a:gd name="T6" fmla="*/ 576 w 898"/>
              <a:gd name="T7" fmla="*/ 477 h 898"/>
              <a:gd name="T8" fmla="*/ 571 w 898"/>
              <a:gd name="T9" fmla="*/ 398 h 898"/>
              <a:gd name="T10" fmla="*/ 628 w 898"/>
              <a:gd name="T11" fmla="*/ 129 h 898"/>
              <a:gd name="T12" fmla="*/ 643 w 898"/>
              <a:gd name="T13" fmla="*/ 114 h 898"/>
              <a:gd name="T14" fmla="*/ 658 w 898"/>
              <a:gd name="T15" fmla="*/ 129 h 898"/>
              <a:gd name="T16" fmla="*/ 717 w 898"/>
              <a:gd name="T17" fmla="*/ 398 h 898"/>
              <a:gd name="T18" fmla="*/ 621 w 898"/>
              <a:gd name="T19" fmla="*/ 758 h 898"/>
              <a:gd name="T20" fmla="*/ 589 w 898"/>
              <a:gd name="T21" fmla="*/ 727 h 898"/>
              <a:gd name="T22" fmla="*/ 589 w 898"/>
              <a:gd name="T23" fmla="*/ 680 h 898"/>
              <a:gd name="T24" fmla="*/ 621 w 898"/>
              <a:gd name="T25" fmla="*/ 648 h 898"/>
              <a:gd name="T26" fmla="*/ 667 w 898"/>
              <a:gd name="T27" fmla="*/ 648 h 898"/>
              <a:gd name="T28" fmla="*/ 699 w 898"/>
              <a:gd name="T29" fmla="*/ 680 h 898"/>
              <a:gd name="T30" fmla="*/ 699 w 898"/>
              <a:gd name="T31" fmla="*/ 727 h 898"/>
              <a:gd name="T32" fmla="*/ 667 w 898"/>
              <a:gd name="T33" fmla="*/ 758 h 898"/>
              <a:gd name="T34" fmla="*/ 536 w 898"/>
              <a:gd name="T35" fmla="*/ 294 h 898"/>
              <a:gd name="T36" fmla="*/ 479 w 898"/>
              <a:gd name="T37" fmla="*/ 546 h 898"/>
              <a:gd name="T38" fmla="*/ 461 w 898"/>
              <a:gd name="T39" fmla="*/ 558 h 898"/>
              <a:gd name="T40" fmla="*/ 450 w 898"/>
              <a:gd name="T41" fmla="*/ 299 h 898"/>
              <a:gd name="T42" fmla="*/ 390 w 898"/>
              <a:gd name="T43" fmla="*/ 287 h 898"/>
              <a:gd name="T44" fmla="*/ 398 w 898"/>
              <a:gd name="T45" fmla="*/ 211 h 898"/>
              <a:gd name="T46" fmla="*/ 454 w 898"/>
              <a:gd name="T47" fmla="*/ 118 h 898"/>
              <a:gd name="T48" fmla="*/ 475 w 898"/>
              <a:gd name="T49" fmla="*/ 118 h 898"/>
              <a:gd name="T50" fmla="*/ 530 w 898"/>
              <a:gd name="T51" fmla="*/ 211 h 898"/>
              <a:gd name="T52" fmla="*/ 465 w 898"/>
              <a:gd name="T53" fmla="*/ 763 h 898"/>
              <a:gd name="T54" fmla="*/ 422 w 898"/>
              <a:gd name="T55" fmla="*/ 745 h 898"/>
              <a:gd name="T56" fmla="*/ 405 w 898"/>
              <a:gd name="T57" fmla="*/ 703 h 898"/>
              <a:gd name="T58" fmla="*/ 422 w 898"/>
              <a:gd name="T59" fmla="*/ 661 h 898"/>
              <a:gd name="T60" fmla="*/ 465 w 898"/>
              <a:gd name="T61" fmla="*/ 643 h 898"/>
              <a:gd name="T62" fmla="*/ 506 w 898"/>
              <a:gd name="T63" fmla="*/ 661 h 898"/>
              <a:gd name="T64" fmla="*/ 525 w 898"/>
              <a:gd name="T65" fmla="*/ 703 h 898"/>
              <a:gd name="T66" fmla="*/ 506 w 898"/>
              <a:gd name="T67" fmla="*/ 745 h 898"/>
              <a:gd name="T68" fmla="*/ 465 w 898"/>
              <a:gd name="T69" fmla="*/ 763 h 898"/>
              <a:gd name="T70" fmla="*/ 318 w 898"/>
              <a:gd name="T71" fmla="*/ 419 h 898"/>
              <a:gd name="T72" fmla="*/ 263 w 898"/>
              <a:gd name="T73" fmla="*/ 556 h 898"/>
              <a:gd name="T74" fmla="*/ 242 w 898"/>
              <a:gd name="T75" fmla="*/ 551 h 898"/>
              <a:gd name="T76" fmla="*/ 186 w 898"/>
              <a:gd name="T77" fmla="*/ 417 h 898"/>
              <a:gd name="T78" fmla="*/ 181 w 898"/>
              <a:gd name="T79" fmla="*/ 339 h 898"/>
              <a:gd name="T80" fmla="*/ 240 w 898"/>
              <a:gd name="T81" fmla="*/ 129 h 898"/>
              <a:gd name="T82" fmla="*/ 255 w 898"/>
              <a:gd name="T83" fmla="*/ 114 h 898"/>
              <a:gd name="T84" fmla="*/ 270 w 898"/>
              <a:gd name="T85" fmla="*/ 129 h 898"/>
              <a:gd name="T86" fmla="*/ 329 w 898"/>
              <a:gd name="T87" fmla="*/ 339 h 898"/>
              <a:gd name="T88" fmla="*/ 231 w 898"/>
              <a:gd name="T89" fmla="*/ 758 h 898"/>
              <a:gd name="T90" fmla="*/ 200 w 898"/>
              <a:gd name="T91" fmla="*/ 727 h 898"/>
              <a:gd name="T92" fmla="*/ 200 w 898"/>
              <a:gd name="T93" fmla="*/ 680 h 898"/>
              <a:gd name="T94" fmla="*/ 231 w 898"/>
              <a:gd name="T95" fmla="*/ 648 h 898"/>
              <a:gd name="T96" fmla="*/ 278 w 898"/>
              <a:gd name="T97" fmla="*/ 648 h 898"/>
              <a:gd name="T98" fmla="*/ 311 w 898"/>
              <a:gd name="T99" fmla="*/ 680 h 898"/>
              <a:gd name="T100" fmla="*/ 311 w 898"/>
              <a:gd name="T101" fmla="*/ 727 h 898"/>
              <a:gd name="T102" fmla="*/ 278 w 898"/>
              <a:gd name="T103" fmla="*/ 758 h 898"/>
              <a:gd name="T104" fmla="*/ 10 w 898"/>
              <a:gd name="T105" fmla="*/ 2 h 898"/>
              <a:gd name="T106" fmla="*/ 1 w 898"/>
              <a:gd name="T107" fmla="*/ 886 h 898"/>
              <a:gd name="T108" fmla="*/ 883 w 898"/>
              <a:gd name="T109" fmla="*/ 898 h 898"/>
              <a:gd name="T110" fmla="*/ 898 w 898"/>
              <a:gd name="T111" fmla="*/ 883 h 898"/>
              <a:gd name="T112" fmla="*/ 886 w 898"/>
              <a:gd name="T113" fmla="*/ 0 h 8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898" h="898">
                <a:moveTo>
                  <a:pt x="718" y="464"/>
                </a:moveTo>
                <a:lnTo>
                  <a:pt x="718" y="467"/>
                </a:lnTo>
                <a:lnTo>
                  <a:pt x="717" y="470"/>
                </a:lnTo>
                <a:lnTo>
                  <a:pt x="716" y="472"/>
                </a:lnTo>
                <a:lnTo>
                  <a:pt x="714" y="474"/>
                </a:lnTo>
                <a:lnTo>
                  <a:pt x="712" y="477"/>
                </a:lnTo>
                <a:lnTo>
                  <a:pt x="710" y="478"/>
                </a:lnTo>
                <a:lnTo>
                  <a:pt x="706" y="479"/>
                </a:lnTo>
                <a:lnTo>
                  <a:pt x="703" y="479"/>
                </a:lnTo>
                <a:lnTo>
                  <a:pt x="658" y="479"/>
                </a:lnTo>
                <a:lnTo>
                  <a:pt x="658" y="543"/>
                </a:lnTo>
                <a:lnTo>
                  <a:pt x="658" y="546"/>
                </a:lnTo>
                <a:lnTo>
                  <a:pt x="657" y="549"/>
                </a:lnTo>
                <a:lnTo>
                  <a:pt x="656" y="551"/>
                </a:lnTo>
                <a:lnTo>
                  <a:pt x="654" y="554"/>
                </a:lnTo>
                <a:lnTo>
                  <a:pt x="652" y="556"/>
                </a:lnTo>
                <a:lnTo>
                  <a:pt x="650" y="557"/>
                </a:lnTo>
                <a:lnTo>
                  <a:pt x="647" y="558"/>
                </a:lnTo>
                <a:lnTo>
                  <a:pt x="643" y="558"/>
                </a:lnTo>
                <a:lnTo>
                  <a:pt x="641" y="558"/>
                </a:lnTo>
                <a:lnTo>
                  <a:pt x="638" y="557"/>
                </a:lnTo>
                <a:lnTo>
                  <a:pt x="636" y="556"/>
                </a:lnTo>
                <a:lnTo>
                  <a:pt x="634" y="554"/>
                </a:lnTo>
                <a:lnTo>
                  <a:pt x="632" y="551"/>
                </a:lnTo>
                <a:lnTo>
                  <a:pt x="631" y="549"/>
                </a:lnTo>
                <a:lnTo>
                  <a:pt x="629" y="546"/>
                </a:lnTo>
                <a:lnTo>
                  <a:pt x="628" y="543"/>
                </a:lnTo>
                <a:lnTo>
                  <a:pt x="628" y="479"/>
                </a:lnTo>
                <a:lnTo>
                  <a:pt x="583" y="479"/>
                </a:lnTo>
                <a:lnTo>
                  <a:pt x="581" y="479"/>
                </a:lnTo>
                <a:lnTo>
                  <a:pt x="578" y="478"/>
                </a:lnTo>
                <a:lnTo>
                  <a:pt x="576" y="477"/>
                </a:lnTo>
                <a:lnTo>
                  <a:pt x="574" y="474"/>
                </a:lnTo>
                <a:lnTo>
                  <a:pt x="572" y="472"/>
                </a:lnTo>
                <a:lnTo>
                  <a:pt x="571" y="470"/>
                </a:lnTo>
                <a:lnTo>
                  <a:pt x="570" y="467"/>
                </a:lnTo>
                <a:lnTo>
                  <a:pt x="570" y="464"/>
                </a:lnTo>
                <a:lnTo>
                  <a:pt x="570" y="404"/>
                </a:lnTo>
                <a:lnTo>
                  <a:pt x="570" y="402"/>
                </a:lnTo>
                <a:lnTo>
                  <a:pt x="571" y="398"/>
                </a:lnTo>
                <a:lnTo>
                  <a:pt x="572" y="396"/>
                </a:lnTo>
                <a:lnTo>
                  <a:pt x="574" y="394"/>
                </a:lnTo>
                <a:lnTo>
                  <a:pt x="576" y="392"/>
                </a:lnTo>
                <a:lnTo>
                  <a:pt x="578" y="391"/>
                </a:lnTo>
                <a:lnTo>
                  <a:pt x="581" y="390"/>
                </a:lnTo>
                <a:lnTo>
                  <a:pt x="583" y="389"/>
                </a:lnTo>
                <a:lnTo>
                  <a:pt x="628" y="389"/>
                </a:lnTo>
                <a:lnTo>
                  <a:pt x="628" y="129"/>
                </a:lnTo>
                <a:lnTo>
                  <a:pt x="629" y="126"/>
                </a:lnTo>
                <a:lnTo>
                  <a:pt x="631" y="123"/>
                </a:lnTo>
                <a:lnTo>
                  <a:pt x="632" y="121"/>
                </a:lnTo>
                <a:lnTo>
                  <a:pt x="634" y="118"/>
                </a:lnTo>
                <a:lnTo>
                  <a:pt x="636" y="117"/>
                </a:lnTo>
                <a:lnTo>
                  <a:pt x="638" y="115"/>
                </a:lnTo>
                <a:lnTo>
                  <a:pt x="641" y="114"/>
                </a:lnTo>
                <a:lnTo>
                  <a:pt x="643" y="114"/>
                </a:lnTo>
                <a:lnTo>
                  <a:pt x="647" y="114"/>
                </a:lnTo>
                <a:lnTo>
                  <a:pt x="650" y="115"/>
                </a:lnTo>
                <a:lnTo>
                  <a:pt x="652" y="117"/>
                </a:lnTo>
                <a:lnTo>
                  <a:pt x="654" y="118"/>
                </a:lnTo>
                <a:lnTo>
                  <a:pt x="656" y="121"/>
                </a:lnTo>
                <a:lnTo>
                  <a:pt x="657" y="123"/>
                </a:lnTo>
                <a:lnTo>
                  <a:pt x="658" y="127"/>
                </a:lnTo>
                <a:lnTo>
                  <a:pt x="658" y="129"/>
                </a:lnTo>
                <a:lnTo>
                  <a:pt x="658" y="389"/>
                </a:lnTo>
                <a:lnTo>
                  <a:pt x="703" y="389"/>
                </a:lnTo>
                <a:lnTo>
                  <a:pt x="706" y="390"/>
                </a:lnTo>
                <a:lnTo>
                  <a:pt x="710" y="391"/>
                </a:lnTo>
                <a:lnTo>
                  <a:pt x="712" y="392"/>
                </a:lnTo>
                <a:lnTo>
                  <a:pt x="714" y="394"/>
                </a:lnTo>
                <a:lnTo>
                  <a:pt x="716" y="396"/>
                </a:lnTo>
                <a:lnTo>
                  <a:pt x="717" y="398"/>
                </a:lnTo>
                <a:lnTo>
                  <a:pt x="718" y="402"/>
                </a:lnTo>
                <a:lnTo>
                  <a:pt x="718" y="404"/>
                </a:lnTo>
                <a:lnTo>
                  <a:pt x="718" y="464"/>
                </a:lnTo>
                <a:close/>
                <a:moveTo>
                  <a:pt x="643" y="763"/>
                </a:moveTo>
                <a:lnTo>
                  <a:pt x="638" y="762"/>
                </a:lnTo>
                <a:lnTo>
                  <a:pt x="632" y="762"/>
                </a:lnTo>
                <a:lnTo>
                  <a:pt x="626" y="760"/>
                </a:lnTo>
                <a:lnTo>
                  <a:pt x="621" y="758"/>
                </a:lnTo>
                <a:lnTo>
                  <a:pt x="616" y="756"/>
                </a:lnTo>
                <a:lnTo>
                  <a:pt x="610" y="753"/>
                </a:lnTo>
                <a:lnTo>
                  <a:pt x="606" y="749"/>
                </a:lnTo>
                <a:lnTo>
                  <a:pt x="602" y="745"/>
                </a:lnTo>
                <a:lnTo>
                  <a:pt x="597" y="741"/>
                </a:lnTo>
                <a:lnTo>
                  <a:pt x="594" y="737"/>
                </a:lnTo>
                <a:lnTo>
                  <a:pt x="591" y="731"/>
                </a:lnTo>
                <a:lnTo>
                  <a:pt x="589" y="727"/>
                </a:lnTo>
                <a:lnTo>
                  <a:pt x="587" y="720"/>
                </a:lnTo>
                <a:lnTo>
                  <a:pt x="586" y="715"/>
                </a:lnTo>
                <a:lnTo>
                  <a:pt x="584" y="710"/>
                </a:lnTo>
                <a:lnTo>
                  <a:pt x="583" y="703"/>
                </a:lnTo>
                <a:lnTo>
                  <a:pt x="584" y="697"/>
                </a:lnTo>
                <a:lnTo>
                  <a:pt x="586" y="692"/>
                </a:lnTo>
                <a:lnTo>
                  <a:pt x="587" y="685"/>
                </a:lnTo>
                <a:lnTo>
                  <a:pt x="589" y="680"/>
                </a:lnTo>
                <a:lnTo>
                  <a:pt x="591" y="674"/>
                </a:lnTo>
                <a:lnTo>
                  <a:pt x="594" y="670"/>
                </a:lnTo>
                <a:lnTo>
                  <a:pt x="597" y="665"/>
                </a:lnTo>
                <a:lnTo>
                  <a:pt x="602" y="661"/>
                </a:lnTo>
                <a:lnTo>
                  <a:pt x="606" y="657"/>
                </a:lnTo>
                <a:lnTo>
                  <a:pt x="610" y="653"/>
                </a:lnTo>
                <a:lnTo>
                  <a:pt x="616" y="651"/>
                </a:lnTo>
                <a:lnTo>
                  <a:pt x="621" y="648"/>
                </a:lnTo>
                <a:lnTo>
                  <a:pt x="626" y="646"/>
                </a:lnTo>
                <a:lnTo>
                  <a:pt x="632" y="645"/>
                </a:lnTo>
                <a:lnTo>
                  <a:pt x="638" y="643"/>
                </a:lnTo>
                <a:lnTo>
                  <a:pt x="643" y="643"/>
                </a:lnTo>
                <a:lnTo>
                  <a:pt x="650" y="643"/>
                </a:lnTo>
                <a:lnTo>
                  <a:pt x="656" y="645"/>
                </a:lnTo>
                <a:lnTo>
                  <a:pt x="662" y="646"/>
                </a:lnTo>
                <a:lnTo>
                  <a:pt x="667" y="648"/>
                </a:lnTo>
                <a:lnTo>
                  <a:pt x="672" y="651"/>
                </a:lnTo>
                <a:lnTo>
                  <a:pt x="678" y="653"/>
                </a:lnTo>
                <a:lnTo>
                  <a:pt x="682" y="657"/>
                </a:lnTo>
                <a:lnTo>
                  <a:pt x="686" y="661"/>
                </a:lnTo>
                <a:lnTo>
                  <a:pt x="690" y="665"/>
                </a:lnTo>
                <a:lnTo>
                  <a:pt x="694" y="670"/>
                </a:lnTo>
                <a:lnTo>
                  <a:pt x="697" y="674"/>
                </a:lnTo>
                <a:lnTo>
                  <a:pt x="699" y="680"/>
                </a:lnTo>
                <a:lnTo>
                  <a:pt x="701" y="685"/>
                </a:lnTo>
                <a:lnTo>
                  <a:pt x="702" y="692"/>
                </a:lnTo>
                <a:lnTo>
                  <a:pt x="703" y="697"/>
                </a:lnTo>
                <a:lnTo>
                  <a:pt x="703" y="703"/>
                </a:lnTo>
                <a:lnTo>
                  <a:pt x="703" y="710"/>
                </a:lnTo>
                <a:lnTo>
                  <a:pt x="702" y="715"/>
                </a:lnTo>
                <a:lnTo>
                  <a:pt x="701" y="720"/>
                </a:lnTo>
                <a:lnTo>
                  <a:pt x="699" y="727"/>
                </a:lnTo>
                <a:lnTo>
                  <a:pt x="697" y="731"/>
                </a:lnTo>
                <a:lnTo>
                  <a:pt x="694" y="737"/>
                </a:lnTo>
                <a:lnTo>
                  <a:pt x="690" y="741"/>
                </a:lnTo>
                <a:lnTo>
                  <a:pt x="686" y="745"/>
                </a:lnTo>
                <a:lnTo>
                  <a:pt x="682" y="749"/>
                </a:lnTo>
                <a:lnTo>
                  <a:pt x="678" y="753"/>
                </a:lnTo>
                <a:lnTo>
                  <a:pt x="672" y="756"/>
                </a:lnTo>
                <a:lnTo>
                  <a:pt x="667" y="758"/>
                </a:lnTo>
                <a:lnTo>
                  <a:pt x="662" y="760"/>
                </a:lnTo>
                <a:lnTo>
                  <a:pt x="656" y="762"/>
                </a:lnTo>
                <a:lnTo>
                  <a:pt x="650" y="762"/>
                </a:lnTo>
                <a:lnTo>
                  <a:pt x="643" y="763"/>
                </a:lnTo>
                <a:close/>
                <a:moveTo>
                  <a:pt x="540" y="284"/>
                </a:moveTo>
                <a:lnTo>
                  <a:pt x="538" y="287"/>
                </a:lnTo>
                <a:lnTo>
                  <a:pt x="537" y="290"/>
                </a:lnTo>
                <a:lnTo>
                  <a:pt x="536" y="294"/>
                </a:lnTo>
                <a:lnTo>
                  <a:pt x="534" y="296"/>
                </a:lnTo>
                <a:lnTo>
                  <a:pt x="532" y="297"/>
                </a:lnTo>
                <a:lnTo>
                  <a:pt x="530" y="298"/>
                </a:lnTo>
                <a:lnTo>
                  <a:pt x="527" y="299"/>
                </a:lnTo>
                <a:lnTo>
                  <a:pt x="525" y="299"/>
                </a:lnTo>
                <a:lnTo>
                  <a:pt x="480" y="299"/>
                </a:lnTo>
                <a:lnTo>
                  <a:pt x="480" y="543"/>
                </a:lnTo>
                <a:lnTo>
                  <a:pt x="479" y="546"/>
                </a:lnTo>
                <a:lnTo>
                  <a:pt x="479" y="549"/>
                </a:lnTo>
                <a:lnTo>
                  <a:pt x="476" y="551"/>
                </a:lnTo>
                <a:lnTo>
                  <a:pt x="475" y="554"/>
                </a:lnTo>
                <a:lnTo>
                  <a:pt x="472" y="556"/>
                </a:lnTo>
                <a:lnTo>
                  <a:pt x="470" y="557"/>
                </a:lnTo>
                <a:lnTo>
                  <a:pt x="467" y="558"/>
                </a:lnTo>
                <a:lnTo>
                  <a:pt x="465" y="558"/>
                </a:lnTo>
                <a:lnTo>
                  <a:pt x="461" y="558"/>
                </a:lnTo>
                <a:lnTo>
                  <a:pt x="458" y="557"/>
                </a:lnTo>
                <a:lnTo>
                  <a:pt x="456" y="556"/>
                </a:lnTo>
                <a:lnTo>
                  <a:pt x="454" y="554"/>
                </a:lnTo>
                <a:lnTo>
                  <a:pt x="452" y="551"/>
                </a:lnTo>
                <a:lnTo>
                  <a:pt x="451" y="549"/>
                </a:lnTo>
                <a:lnTo>
                  <a:pt x="450" y="546"/>
                </a:lnTo>
                <a:lnTo>
                  <a:pt x="450" y="543"/>
                </a:lnTo>
                <a:lnTo>
                  <a:pt x="450" y="299"/>
                </a:lnTo>
                <a:lnTo>
                  <a:pt x="405" y="299"/>
                </a:lnTo>
                <a:lnTo>
                  <a:pt x="402" y="299"/>
                </a:lnTo>
                <a:lnTo>
                  <a:pt x="398" y="298"/>
                </a:lnTo>
                <a:lnTo>
                  <a:pt x="396" y="297"/>
                </a:lnTo>
                <a:lnTo>
                  <a:pt x="394" y="296"/>
                </a:lnTo>
                <a:lnTo>
                  <a:pt x="392" y="294"/>
                </a:lnTo>
                <a:lnTo>
                  <a:pt x="391" y="290"/>
                </a:lnTo>
                <a:lnTo>
                  <a:pt x="390" y="287"/>
                </a:lnTo>
                <a:lnTo>
                  <a:pt x="390" y="284"/>
                </a:lnTo>
                <a:lnTo>
                  <a:pt x="390" y="225"/>
                </a:lnTo>
                <a:lnTo>
                  <a:pt x="390" y="222"/>
                </a:lnTo>
                <a:lnTo>
                  <a:pt x="391" y="219"/>
                </a:lnTo>
                <a:lnTo>
                  <a:pt x="392" y="217"/>
                </a:lnTo>
                <a:lnTo>
                  <a:pt x="394" y="214"/>
                </a:lnTo>
                <a:lnTo>
                  <a:pt x="396" y="212"/>
                </a:lnTo>
                <a:lnTo>
                  <a:pt x="398" y="211"/>
                </a:lnTo>
                <a:lnTo>
                  <a:pt x="402" y="210"/>
                </a:lnTo>
                <a:lnTo>
                  <a:pt x="405" y="210"/>
                </a:lnTo>
                <a:lnTo>
                  <a:pt x="450" y="210"/>
                </a:lnTo>
                <a:lnTo>
                  <a:pt x="450" y="129"/>
                </a:lnTo>
                <a:lnTo>
                  <a:pt x="450" y="126"/>
                </a:lnTo>
                <a:lnTo>
                  <a:pt x="451" y="123"/>
                </a:lnTo>
                <a:lnTo>
                  <a:pt x="452" y="121"/>
                </a:lnTo>
                <a:lnTo>
                  <a:pt x="454" y="118"/>
                </a:lnTo>
                <a:lnTo>
                  <a:pt x="456" y="117"/>
                </a:lnTo>
                <a:lnTo>
                  <a:pt x="458" y="115"/>
                </a:lnTo>
                <a:lnTo>
                  <a:pt x="461" y="114"/>
                </a:lnTo>
                <a:lnTo>
                  <a:pt x="465" y="114"/>
                </a:lnTo>
                <a:lnTo>
                  <a:pt x="467" y="114"/>
                </a:lnTo>
                <a:lnTo>
                  <a:pt x="470" y="115"/>
                </a:lnTo>
                <a:lnTo>
                  <a:pt x="472" y="117"/>
                </a:lnTo>
                <a:lnTo>
                  <a:pt x="475" y="118"/>
                </a:lnTo>
                <a:lnTo>
                  <a:pt x="476" y="121"/>
                </a:lnTo>
                <a:lnTo>
                  <a:pt x="479" y="123"/>
                </a:lnTo>
                <a:lnTo>
                  <a:pt x="479" y="127"/>
                </a:lnTo>
                <a:lnTo>
                  <a:pt x="480" y="129"/>
                </a:lnTo>
                <a:lnTo>
                  <a:pt x="480" y="210"/>
                </a:lnTo>
                <a:lnTo>
                  <a:pt x="525" y="210"/>
                </a:lnTo>
                <a:lnTo>
                  <a:pt x="527" y="210"/>
                </a:lnTo>
                <a:lnTo>
                  <a:pt x="530" y="211"/>
                </a:lnTo>
                <a:lnTo>
                  <a:pt x="532" y="212"/>
                </a:lnTo>
                <a:lnTo>
                  <a:pt x="534" y="214"/>
                </a:lnTo>
                <a:lnTo>
                  <a:pt x="536" y="217"/>
                </a:lnTo>
                <a:lnTo>
                  <a:pt x="537" y="219"/>
                </a:lnTo>
                <a:lnTo>
                  <a:pt x="538" y="222"/>
                </a:lnTo>
                <a:lnTo>
                  <a:pt x="540" y="225"/>
                </a:lnTo>
                <a:lnTo>
                  <a:pt x="540" y="284"/>
                </a:lnTo>
                <a:close/>
                <a:moveTo>
                  <a:pt x="465" y="763"/>
                </a:moveTo>
                <a:lnTo>
                  <a:pt x="458" y="762"/>
                </a:lnTo>
                <a:lnTo>
                  <a:pt x="452" y="762"/>
                </a:lnTo>
                <a:lnTo>
                  <a:pt x="446" y="760"/>
                </a:lnTo>
                <a:lnTo>
                  <a:pt x="441" y="758"/>
                </a:lnTo>
                <a:lnTo>
                  <a:pt x="436" y="756"/>
                </a:lnTo>
                <a:lnTo>
                  <a:pt x="430" y="753"/>
                </a:lnTo>
                <a:lnTo>
                  <a:pt x="426" y="749"/>
                </a:lnTo>
                <a:lnTo>
                  <a:pt x="422" y="745"/>
                </a:lnTo>
                <a:lnTo>
                  <a:pt x="419" y="741"/>
                </a:lnTo>
                <a:lnTo>
                  <a:pt x="414" y="737"/>
                </a:lnTo>
                <a:lnTo>
                  <a:pt x="412" y="731"/>
                </a:lnTo>
                <a:lnTo>
                  <a:pt x="409" y="727"/>
                </a:lnTo>
                <a:lnTo>
                  <a:pt x="407" y="720"/>
                </a:lnTo>
                <a:lnTo>
                  <a:pt x="406" y="715"/>
                </a:lnTo>
                <a:lnTo>
                  <a:pt x="405" y="710"/>
                </a:lnTo>
                <a:lnTo>
                  <a:pt x="405" y="703"/>
                </a:lnTo>
                <a:lnTo>
                  <a:pt x="405" y="697"/>
                </a:lnTo>
                <a:lnTo>
                  <a:pt x="406" y="692"/>
                </a:lnTo>
                <a:lnTo>
                  <a:pt x="407" y="685"/>
                </a:lnTo>
                <a:lnTo>
                  <a:pt x="409" y="680"/>
                </a:lnTo>
                <a:lnTo>
                  <a:pt x="412" y="674"/>
                </a:lnTo>
                <a:lnTo>
                  <a:pt x="414" y="670"/>
                </a:lnTo>
                <a:lnTo>
                  <a:pt x="419" y="665"/>
                </a:lnTo>
                <a:lnTo>
                  <a:pt x="422" y="661"/>
                </a:lnTo>
                <a:lnTo>
                  <a:pt x="426" y="657"/>
                </a:lnTo>
                <a:lnTo>
                  <a:pt x="430" y="653"/>
                </a:lnTo>
                <a:lnTo>
                  <a:pt x="436" y="651"/>
                </a:lnTo>
                <a:lnTo>
                  <a:pt x="441" y="648"/>
                </a:lnTo>
                <a:lnTo>
                  <a:pt x="446" y="646"/>
                </a:lnTo>
                <a:lnTo>
                  <a:pt x="452" y="645"/>
                </a:lnTo>
                <a:lnTo>
                  <a:pt x="458" y="643"/>
                </a:lnTo>
                <a:lnTo>
                  <a:pt x="465" y="643"/>
                </a:lnTo>
                <a:lnTo>
                  <a:pt x="470" y="643"/>
                </a:lnTo>
                <a:lnTo>
                  <a:pt x="476" y="645"/>
                </a:lnTo>
                <a:lnTo>
                  <a:pt x="482" y="646"/>
                </a:lnTo>
                <a:lnTo>
                  <a:pt x="487" y="648"/>
                </a:lnTo>
                <a:lnTo>
                  <a:pt x="492" y="651"/>
                </a:lnTo>
                <a:lnTo>
                  <a:pt x="498" y="653"/>
                </a:lnTo>
                <a:lnTo>
                  <a:pt x="502" y="657"/>
                </a:lnTo>
                <a:lnTo>
                  <a:pt x="506" y="661"/>
                </a:lnTo>
                <a:lnTo>
                  <a:pt x="511" y="665"/>
                </a:lnTo>
                <a:lnTo>
                  <a:pt x="514" y="670"/>
                </a:lnTo>
                <a:lnTo>
                  <a:pt x="517" y="674"/>
                </a:lnTo>
                <a:lnTo>
                  <a:pt x="519" y="680"/>
                </a:lnTo>
                <a:lnTo>
                  <a:pt x="521" y="685"/>
                </a:lnTo>
                <a:lnTo>
                  <a:pt x="522" y="692"/>
                </a:lnTo>
                <a:lnTo>
                  <a:pt x="524" y="697"/>
                </a:lnTo>
                <a:lnTo>
                  <a:pt x="525" y="703"/>
                </a:lnTo>
                <a:lnTo>
                  <a:pt x="524" y="710"/>
                </a:lnTo>
                <a:lnTo>
                  <a:pt x="522" y="715"/>
                </a:lnTo>
                <a:lnTo>
                  <a:pt x="521" y="720"/>
                </a:lnTo>
                <a:lnTo>
                  <a:pt x="519" y="727"/>
                </a:lnTo>
                <a:lnTo>
                  <a:pt x="517" y="731"/>
                </a:lnTo>
                <a:lnTo>
                  <a:pt x="514" y="737"/>
                </a:lnTo>
                <a:lnTo>
                  <a:pt x="511" y="741"/>
                </a:lnTo>
                <a:lnTo>
                  <a:pt x="506" y="745"/>
                </a:lnTo>
                <a:lnTo>
                  <a:pt x="502" y="749"/>
                </a:lnTo>
                <a:lnTo>
                  <a:pt x="498" y="753"/>
                </a:lnTo>
                <a:lnTo>
                  <a:pt x="492" y="756"/>
                </a:lnTo>
                <a:lnTo>
                  <a:pt x="487" y="758"/>
                </a:lnTo>
                <a:lnTo>
                  <a:pt x="482" y="760"/>
                </a:lnTo>
                <a:lnTo>
                  <a:pt x="476" y="762"/>
                </a:lnTo>
                <a:lnTo>
                  <a:pt x="470" y="762"/>
                </a:lnTo>
                <a:lnTo>
                  <a:pt x="465" y="763"/>
                </a:lnTo>
                <a:close/>
                <a:moveTo>
                  <a:pt x="330" y="404"/>
                </a:moveTo>
                <a:lnTo>
                  <a:pt x="330" y="407"/>
                </a:lnTo>
                <a:lnTo>
                  <a:pt x="329" y="410"/>
                </a:lnTo>
                <a:lnTo>
                  <a:pt x="328" y="412"/>
                </a:lnTo>
                <a:lnTo>
                  <a:pt x="326" y="414"/>
                </a:lnTo>
                <a:lnTo>
                  <a:pt x="323" y="417"/>
                </a:lnTo>
                <a:lnTo>
                  <a:pt x="320" y="418"/>
                </a:lnTo>
                <a:lnTo>
                  <a:pt x="318" y="419"/>
                </a:lnTo>
                <a:lnTo>
                  <a:pt x="315" y="419"/>
                </a:lnTo>
                <a:lnTo>
                  <a:pt x="270" y="419"/>
                </a:lnTo>
                <a:lnTo>
                  <a:pt x="270" y="543"/>
                </a:lnTo>
                <a:lnTo>
                  <a:pt x="270" y="546"/>
                </a:lnTo>
                <a:lnTo>
                  <a:pt x="269" y="549"/>
                </a:lnTo>
                <a:lnTo>
                  <a:pt x="268" y="551"/>
                </a:lnTo>
                <a:lnTo>
                  <a:pt x="266" y="554"/>
                </a:lnTo>
                <a:lnTo>
                  <a:pt x="263" y="556"/>
                </a:lnTo>
                <a:lnTo>
                  <a:pt x="260" y="557"/>
                </a:lnTo>
                <a:lnTo>
                  <a:pt x="258" y="558"/>
                </a:lnTo>
                <a:lnTo>
                  <a:pt x="255" y="558"/>
                </a:lnTo>
                <a:lnTo>
                  <a:pt x="252" y="558"/>
                </a:lnTo>
                <a:lnTo>
                  <a:pt x="250" y="557"/>
                </a:lnTo>
                <a:lnTo>
                  <a:pt x="246" y="556"/>
                </a:lnTo>
                <a:lnTo>
                  <a:pt x="244" y="554"/>
                </a:lnTo>
                <a:lnTo>
                  <a:pt x="242" y="551"/>
                </a:lnTo>
                <a:lnTo>
                  <a:pt x="241" y="549"/>
                </a:lnTo>
                <a:lnTo>
                  <a:pt x="240" y="546"/>
                </a:lnTo>
                <a:lnTo>
                  <a:pt x="240" y="543"/>
                </a:lnTo>
                <a:lnTo>
                  <a:pt x="240" y="419"/>
                </a:lnTo>
                <a:lnTo>
                  <a:pt x="195" y="419"/>
                </a:lnTo>
                <a:lnTo>
                  <a:pt x="192" y="419"/>
                </a:lnTo>
                <a:lnTo>
                  <a:pt x="190" y="418"/>
                </a:lnTo>
                <a:lnTo>
                  <a:pt x="186" y="417"/>
                </a:lnTo>
                <a:lnTo>
                  <a:pt x="184" y="414"/>
                </a:lnTo>
                <a:lnTo>
                  <a:pt x="183" y="412"/>
                </a:lnTo>
                <a:lnTo>
                  <a:pt x="181" y="410"/>
                </a:lnTo>
                <a:lnTo>
                  <a:pt x="180" y="407"/>
                </a:lnTo>
                <a:lnTo>
                  <a:pt x="180" y="404"/>
                </a:lnTo>
                <a:lnTo>
                  <a:pt x="180" y="344"/>
                </a:lnTo>
                <a:lnTo>
                  <a:pt x="180" y="342"/>
                </a:lnTo>
                <a:lnTo>
                  <a:pt x="181" y="339"/>
                </a:lnTo>
                <a:lnTo>
                  <a:pt x="183" y="336"/>
                </a:lnTo>
                <a:lnTo>
                  <a:pt x="184" y="334"/>
                </a:lnTo>
                <a:lnTo>
                  <a:pt x="186" y="332"/>
                </a:lnTo>
                <a:lnTo>
                  <a:pt x="190" y="331"/>
                </a:lnTo>
                <a:lnTo>
                  <a:pt x="192" y="330"/>
                </a:lnTo>
                <a:lnTo>
                  <a:pt x="195" y="329"/>
                </a:lnTo>
                <a:lnTo>
                  <a:pt x="240" y="329"/>
                </a:lnTo>
                <a:lnTo>
                  <a:pt x="240" y="129"/>
                </a:lnTo>
                <a:lnTo>
                  <a:pt x="240" y="126"/>
                </a:lnTo>
                <a:lnTo>
                  <a:pt x="241" y="123"/>
                </a:lnTo>
                <a:lnTo>
                  <a:pt x="242" y="121"/>
                </a:lnTo>
                <a:lnTo>
                  <a:pt x="244" y="118"/>
                </a:lnTo>
                <a:lnTo>
                  <a:pt x="246" y="117"/>
                </a:lnTo>
                <a:lnTo>
                  <a:pt x="250" y="115"/>
                </a:lnTo>
                <a:lnTo>
                  <a:pt x="252" y="114"/>
                </a:lnTo>
                <a:lnTo>
                  <a:pt x="255" y="114"/>
                </a:lnTo>
                <a:lnTo>
                  <a:pt x="258" y="114"/>
                </a:lnTo>
                <a:lnTo>
                  <a:pt x="260" y="115"/>
                </a:lnTo>
                <a:lnTo>
                  <a:pt x="263" y="117"/>
                </a:lnTo>
                <a:lnTo>
                  <a:pt x="266" y="118"/>
                </a:lnTo>
                <a:lnTo>
                  <a:pt x="268" y="121"/>
                </a:lnTo>
                <a:lnTo>
                  <a:pt x="269" y="123"/>
                </a:lnTo>
                <a:lnTo>
                  <a:pt x="270" y="127"/>
                </a:lnTo>
                <a:lnTo>
                  <a:pt x="270" y="129"/>
                </a:lnTo>
                <a:lnTo>
                  <a:pt x="270" y="329"/>
                </a:lnTo>
                <a:lnTo>
                  <a:pt x="315" y="329"/>
                </a:lnTo>
                <a:lnTo>
                  <a:pt x="318" y="330"/>
                </a:lnTo>
                <a:lnTo>
                  <a:pt x="320" y="331"/>
                </a:lnTo>
                <a:lnTo>
                  <a:pt x="323" y="332"/>
                </a:lnTo>
                <a:lnTo>
                  <a:pt x="326" y="334"/>
                </a:lnTo>
                <a:lnTo>
                  <a:pt x="328" y="336"/>
                </a:lnTo>
                <a:lnTo>
                  <a:pt x="329" y="339"/>
                </a:lnTo>
                <a:lnTo>
                  <a:pt x="330" y="342"/>
                </a:lnTo>
                <a:lnTo>
                  <a:pt x="330" y="344"/>
                </a:lnTo>
                <a:lnTo>
                  <a:pt x="330" y="404"/>
                </a:lnTo>
                <a:close/>
                <a:moveTo>
                  <a:pt x="255" y="763"/>
                </a:moveTo>
                <a:lnTo>
                  <a:pt x="249" y="762"/>
                </a:lnTo>
                <a:lnTo>
                  <a:pt x="243" y="762"/>
                </a:lnTo>
                <a:lnTo>
                  <a:pt x="237" y="760"/>
                </a:lnTo>
                <a:lnTo>
                  <a:pt x="231" y="758"/>
                </a:lnTo>
                <a:lnTo>
                  <a:pt x="226" y="756"/>
                </a:lnTo>
                <a:lnTo>
                  <a:pt x="222" y="753"/>
                </a:lnTo>
                <a:lnTo>
                  <a:pt x="216" y="749"/>
                </a:lnTo>
                <a:lnTo>
                  <a:pt x="212" y="745"/>
                </a:lnTo>
                <a:lnTo>
                  <a:pt x="209" y="741"/>
                </a:lnTo>
                <a:lnTo>
                  <a:pt x="206" y="737"/>
                </a:lnTo>
                <a:lnTo>
                  <a:pt x="203" y="731"/>
                </a:lnTo>
                <a:lnTo>
                  <a:pt x="200" y="727"/>
                </a:lnTo>
                <a:lnTo>
                  <a:pt x="198" y="720"/>
                </a:lnTo>
                <a:lnTo>
                  <a:pt x="196" y="715"/>
                </a:lnTo>
                <a:lnTo>
                  <a:pt x="195" y="710"/>
                </a:lnTo>
                <a:lnTo>
                  <a:pt x="195" y="703"/>
                </a:lnTo>
                <a:lnTo>
                  <a:pt x="195" y="697"/>
                </a:lnTo>
                <a:lnTo>
                  <a:pt x="196" y="692"/>
                </a:lnTo>
                <a:lnTo>
                  <a:pt x="198" y="685"/>
                </a:lnTo>
                <a:lnTo>
                  <a:pt x="200" y="680"/>
                </a:lnTo>
                <a:lnTo>
                  <a:pt x="203" y="674"/>
                </a:lnTo>
                <a:lnTo>
                  <a:pt x="206" y="670"/>
                </a:lnTo>
                <a:lnTo>
                  <a:pt x="209" y="665"/>
                </a:lnTo>
                <a:lnTo>
                  <a:pt x="212" y="661"/>
                </a:lnTo>
                <a:lnTo>
                  <a:pt x="216" y="657"/>
                </a:lnTo>
                <a:lnTo>
                  <a:pt x="222" y="653"/>
                </a:lnTo>
                <a:lnTo>
                  <a:pt x="226" y="651"/>
                </a:lnTo>
                <a:lnTo>
                  <a:pt x="231" y="648"/>
                </a:lnTo>
                <a:lnTo>
                  <a:pt x="237" y="646"/>
                </a:lnTo>
                <a:lnTo>
                  <a:pt x="243" y="645"/>
                </a:lnTo>
                <a:lnTo>
                  <a:pt x="249" y="643"/>
                </a:lnTo>
                <a:lnTo>
                  <a:pt x="255" y="643"/>
                </a:lnTo>
                <a:lnTo>
                  <a:pt x="261" y="643"/>
                </a:lnTo>
                <a:lnTo>
                  <a:pt x="267" y="645"/>
                </a:lnTo>
                <a:lnTo>
                  <a:pt x="273" y="646"/>
                </a:lnTo>
                <a:lnTo>
                  <a:pt x="278" y="648"/>
                </a:lnTo>
                <a:lnTo>
                  <a:pt x="284" y="651"/>
                </a:lnTo>
                <a:lnTo>
                  <a:pt x="288" y="653"/>
                </a:lnTo>
                <a:lnTo>
                  <a:pt x="293" y="657"/>
                </a:lnTo>
                <a:lnTo>
                  <a:pt x="298" y="661"/>
                </a:lnTo>
                <a:lnTo>
                  <a:pt x="301" y="665"/>
                </a:lnTo>
                <a:lnTo>
                  <a:pt x="304" y="670"/>
                </a:lnTo>
                <a:lnTo>
                  <a:pt x="307" y="674"/>
                </a:lnTo>
                <a:lnTo>
                  <a:pt x="311" y="680"/>
                </a:lnTo>
                <a:lnTo>
                  <a:pt x="312" y="685"/>
                </a:lnTo>
                <a:lnTo>
                  <a:pt x="314" y="692"/>
                </a:lnTo>
                <a:lnTo>
                  <a:pt x="315" y="697"/>
                </a:lnTo>
                <a:lnTo>
                  <a:pt x="315" y="703"/>
                </a:lnTo>
                <a:lnTo>
                  <a:pt x="315" y="710"/>
                </a:lnTo>
                <a:lnTo>
                  <a:pt x="314" y="715"/>
                </a:lnTo>
                <a:lnTo>
                  <a:pt x="312" y="720"/>
                </a:lnTo>
                <a:lnTo>
                  <a:pt x="311" y="727"/>
                </a:lnTo>
                <a:lnTo>
                  <a:pt x="307" y="731"/>
                </a:lnTo>
                <a:lnTo>
                  <a:pt x="304" y="737"/>
                </a:lnTo>
                <a:lnTo>
                  <a:pt x="301" y="741"/>
                </a:lnTo>
                <a:lnTo>
                  <a:pt x="298" y="745"/>
                </a:lnTo>
                <a:lnTo>
                  <a:pt x="293" y="749"/>
                </a:lnTo>
                <a:lnTo>
                  <a:pt x="288" y="753"/>
                </a:lnTo>
                <a:lnTo>
                  <a:pt x="284" y="756"/>
                </a:lnTo>
                <a:lnTo>
                  <a:pt x="278" y="758"/>
                </a:lnTo>
                <a:lnTo>
                  <a:pt x="273" y="760"/>
                </a:lnTo>
                <a:lnTo>
                  <a:pt x="267" y="762"/>
                </a:lnTo>
                <a:lnTo>
                  <a:pt x="261" y="762"/>
                </a:lnTo>
                <a:lnTo>
                  <a:pt x="255" y="763"/>
                </a:lnTo>
                <a:close/>
                <a:moveTo>
                  <a:pt x="883" y="0"/>
                </a:moveTo>
                <a:lnTo>
                  <a:pt x="15" y="0"/>
                </a:lnTo>
                <a:lnTo>
                  <a:pt x="13" y="0"/>
                </a:lnTo>
                <a:lnTo>
                  <a:pt x="10" y="2"/>
                </a:lnTo>
                <a:lnTo>
                  <a:pt x="8" y="3"/>
                </a:lnTo>
                <a:lnTo>
                  <a:pt x="6" y="5"/>
                </a:lnTo>
                <a:lnTo>
                  <a:pt x="3" y="7"/>
                </a:lnTo>
                <a:lnTo>
                  <a:pt x="2" y="10"/>
                </a:lnTo>
                <a:lnTo>
                  <a:pt x="1" y="12"/>
                </a:lnTo>
                <a:lnTo>
                  <a:pt x="0" y="15"/>
                </a:lnTo>
                <a:lnTo>
                  <a:pt x="0" y="883"/>
                </a:lnTo>
                <a:lnTo>
                  <a:pt x="1" y="886"/>
                </a:lnTo>
                <a:lnTo>
                  <a:pt x="2" y="888"/>
                </a:lnTo>
                <a:lnTo>
                  <a:pt x="3" y="892"/>
                </a:lnTo>
                <a:lnTo>
                  <a:pt x="6" y="894"/>
                </a:lnTo>
                <a:lnTo>
                  <a:pt x="8" y="895"/>
                </a:lnTo>
                <a:lnTo>
                  <a:pt x="10" y="897"/>
                </a:lnTo>
                <a:lnTo>
                  <a:pt x="13" y="897"/>
                </a:lnTo>
                <a:lnTo>
                  <a:pt x="15" y="898"/>
                </a:lnTo>
                <a:lnTo>
                  <a:pt x="883" y="898"/>
                </a:lnTo>
                <a:lnTo>
                  <a:pt x="886" y="897"/>
                </a:lnTo>
                <a:lnTo>
                  <a:pt x="888" y="897"/>
                </a:lnTo>
                <a:lnTo>
                  <a:pt x="892" y="895"/>
                </a:lnTo>
                <a:lnTo>
                  <a:pt x="894" y="894"/>
                </a:lnTo>
                <a:lnTo>
                  <a:pt x="896" y="892"/>
                </a:lnTo>
                <a:lnTo>
                  <a:pt x="897" y="888"/>
                </a:lnTo>
                <a:lnTo>
                  <a:pt x="898" y="886"/>
                </a:lnTo>
                <a:lnTo>
                  <a:pt x="898" y="883"/>
                </a:lnTo>
                <a:lnTo>
                  <a:pt x="898" y="15"/>
                </a:lnTo>
                <a:lnTo>
                  <a:pt x="898" y="12"/>
                </a:lnTo>
                <a:lnTo>
                  <a:pt x="897" y="10"/>
                </a:lnTo>
                <a:lnTo>
                  <a:pt x="896" y="7"/>
                </a:lnTo>
                <a:lnTo>
                  <a:pt x="894" y="5"/>
                </a:lnTo>
                <a:lnTo>
                  <a:pt x="892" y="3"/>
                </a:lnTo>
                <a:lnTo>
                  <a:pt x="888" y="2"/>
                </a:lnTo>
                <a:lnTo>
                  <a:pt x="886" y="0"/>
                </a:lnTo>
                <a:lnTo>
                  <a:pt x="883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3376DDED-7953-4441-9570-C3C8A227FDAD}"/>
              </a:ext>
            </a:extLst>
          </p:cNvPr>
          <p:cNvSpPr/>
          <p:nvPr/>
        </p:nvSpPr>
        <p:spPr>
          <a:xfrm rot="543936">
            <a:off x="3892683" y="3292579"/>
            <a:ext cx="463639" cy="396025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Isosceles Triangle 42">
            <a:extLst>
              <a:ext uri="{FF2B5EF4-FFF2-40B4-BE49-F238E27FC236}">
                <a16:creationId xmlns:a16="http://schemas.microsoft.com/office/drawing/2014/main" id="{86F378E0-2A8A-41A0-B808-68F504C71F2F}"/>
              </a:ext>
            </a:extLst>
          </p:cNvPr>
          <p:cNvSpPr/>
          <p:nvPr/>
        </p:nvSpPr>
        <p:spPr>
          <a:xfrm rot="11044216">
            <a:off x="7826835" y="3689332"/>
            <a:ext cx="463639" cy="396025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6D3A2836-17B7-4CBA-AB5A-C186A985C65D}"/>
              </a:ext>
            </a:extLst>
          </p:cNvPr>
          <p:cNvSpPr/>
          <p:nvPr/>
        </p:nvSpPr>
        <p:spPr>
          <a:xfrm>
            <a:off x="11719774" y="6401717"/>
            <a:ext cx="472203" cy="456283"/>
          </a:xfrm>
          <a:prstGeom prst="roundRect">
            <a:avLst/>
          </a:prstGeom>
          <a:solidFill>
            <a:srgbClr val="2CB037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32997151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BBF33D7D-4D5B-42EB-B63A-547C2EB3C479}"/>
              </a:ext>
            </a:extLst>
          </p:cNvPr>
          <p:cNvSpPr/>
          <p:nvPr/>
        </p:nvSpPr>
        <p:spPr>
          <a:xfrm>
            <a:off x="-90153" y="-115910"/>
            <a:ext cx="12376597" cy="7083380"/>
          </a:xfrm>
          <a:prstGeom prst="rect">
            <a:avLst/>
          </a:prstGeom>
          <a:solidFill>
            <a:srgbClr val="E0FFE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ED2F5393-91A3-4102-A584-E902285C507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Project analysis slide 4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7866"/>
            <a:ext cx="11734800" cy="1163395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Tahapan</a:t>
            </a:r>
            <a:endParaRPr lang="en-US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en-US" sz="28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Pra-Penulisan</a:t>
            </a:r>
            <a:endParaRPr lang="en-US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en-US" sz="28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Skripsi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9F23A462-D581-4451-A275-D8FA412E14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723232" y="1786303"/>
            <a:ext cx="1587500" cy="15875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3FAD125B-9A3B-49A4-B9EC-C8A6D3CF9C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723232" y="4071326"/>
            <a:ext cx="1587500" cy="15875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233E4AB5-6FC1-4454-9421-850EF5A4AD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109244" y="2928814"/>
            <a:ext cx="1587500" cy="158750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40123448-0B37-4226-B26C-A3081E6142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495256" y="2928814"/>
            <a:ext cx="1587500" cy="15875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355211EE-8286-42CD-A4AF-EDD1186B28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881268" y="2928814"/>
            <a:ext cx="1587500" cy="15875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D3287700-63E7-4098-B825-B123C11134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881268" y="1107833"/>
            <a:ext cx="1587500" cy="15875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69943F00-C6CB-4F10-A02B-801F37984D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881268" y="4749795"/>
            <a:ext cx="1587500" cy="15875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78C71AAC-D0D2-4BBF-B302-54163A284E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stCxn id="3" idx="6"/>
            <a:endCxn id="41" idx="6"/>
          </p:cNvCxnSpPr>
          <p:nvPr/>
        </p:nvCxnSpPr>
        <p:spPr>
          <a:xfrm>
            <a:off x="3310732" y="2580053"/>
            <a:ext cx="12700" cy="2285023"/>
          </a:xfrm>
          <a:prstGeom prst="bentConnector3">
            <a:avLst>
              <a:gd name="adj1" fmla="val 1800000"/>
            </a:avLst>
          </a:prstGeom>
          <a:ln w="222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31AB5AC-284A-472B-B8E5-2F198F4E96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42" idx="2"/>
          </p:cNvCxnSpPr>
          <p:nvPr/>
        </p:nvCxnSpPr>
        <p:spPr>
          <a:xfrm>
            <a:off x="3540125" y="3722564"/>
            <a:ext cx="569119" cy="0"/>
          </a:xfrm>
          <a:prstGeom prst="straightConnector1">
            <a:avLst/>
          </a:prstGeom>
          <a:ln w="22225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91394D4E-BC7A-418D-B233-6C374456AE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42" idx="6"/>
            <a:endCxn id="73" idx="2"/>
          </p:cNvCxnSpPr>
          <p:nvPr/>
        </p:nvCxnSpPr>
        <p:spPr>
          <a:xfrm>
            <a:off x="5696744" y="3722564"/>
            <a:ext cx="798512" cy="0"/>
          </a:xfrm>
          <a:prstGeom prst="straightConnector1">
            <a:avLst/>
          </a:prstGeom>
          <a:ln w="22225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61AAA85B-D8C7-43BE-844A-6252650151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73" idx="6"/>
            <a:endCxn id="75" idx="2"/>
          </p:cNvCxnSpPr>
          <p:nvPr/>
        </p:nvCxnSpPr>
        <p:spPr>
          <a:xfrm>
            <a:off x="8082756" y="3722564"/>
            <a:ext cx="798512" cy="0"/>
          </a:xfrm>
          <a:prstGeom prst="straightConnector1">
            <a:avLst/>
          </a:prstGeom>
          <a:ln w="22225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4741AA56-D9ED-492E-8385-5CB8274B12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stCxn id="76" idx="2"/>
            <a:endCxn id="77" idx="2"/>
          </p:cNvCxnSpPr>
          <p:nvPr/>
        </p:nvCxnSpPr>
        <p:spPr>
          <a:xfrm rot="10800000" flipV="1">
            <a:off x="8881268" y="1901583"/>
            <a:ext cx="12700" cy="3641962"/>
          </a:xfrm>
          <a:prstGeom prst="bentConnector3">
            <a:avLst>
              <a:gd name="adj1" fmla="val 1800000"/>
            </a:avLst>
          </a:prstGeom>
          <a:ln w="22225">
            <a:solidFill>
              <a:schemeClr val="tx2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Rectangle 79">
            <a:extLst>
              <a:ext uri="{FF2B5EF4-FFF2-40B4-BE49-F238E27FC236}">
                <a16:creationId xmlns:a16="http://schemas.microsoft.com/office/drawing/2014/main" id="{6BEBF752-C33D-4EC4-8210-F7B1D3A10097}"/>
              </a:ext>
            </a:extLst>
          </p:cNvPr>
          <p:cNvSpPr/>
          <p:nvPr/>
        </p:nvSpPr>
        <p:spPr>
          <a:xfrm>
            <a:off x="1831182" y="2272277"/>
            <a:ext cx="1371600" cy="61555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en-US" sz="2000" b="1" dirty="0" err="1">
                <a:solidFill>
                  <a:schemeClr val="bg1"/>
                </a:solidFill>
              </a:rPr>
              <a:t>Perumusan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Masalah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D4EC02E4-F054-4111-9038-AE0BDA4C8060}"/>
              </a:ext>
            </a:extLst>
          </p:cNvPr>
          <p:cNvSpPr/>
          <p:nvPr/>
        </p:nvSpPr>
        <p:spPr>
          <a:xfrm>
            <a:off x="1831182" y="4711187"/>
            <a:ext cx="1371600" cy="30777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en-US" sz="2000" b="1" dirty="0" err="1">
                <a:solidFill>
                  <a:schemeClr val="bg1"/>
                </a:solidFill>
              </a:rPr>
              <a:t>Teori</a:t>
            </a:r>
            <a:r>
              <a:rPr lang="en-US" sz="2000" b="1" dirty="0">
                <a:solidFill>
                  <a:schemeClr val="bg1"/>
                </a:solidFill>
              </a:rPr>
              <a:t> Dasar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9771041D-83B6-4693-BC25-25AABB3CE3BF}"/>
              </a:ext>
            </a:extLst>
          </p:cNvPr>
          <p:cNvSpPr/>
          <p:nvPr/>
        </p:nvSpPr>
        <p:spPr>
          <a:xfrm>
            <a:off x="4217194" y="3445567"/>
            <a:ext cx="1371600" cy="553998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en-US" b="1" dirty="0" err="1">
                <a:solidFill>
                  <a:schemeClr val="bg1"/>
                </a:solidFill>
              </a:rPr>
              <a:t>Landasan</a:t>
            </a:r>
            <a:endParaRPr lang="en-US" b="1" dirty="0">
              <a:solidFill>
                <a:schemeClr val="bg1"/>
              </a:solidFill>
            </a:endParaRPr>
          </a:p>
          <a:p>
            <a:pPr algn="ctr"/>
            <a:r>
              <a:rPr lang="en-US" b="1" dirty="0" err="1">
                <a:solidFill>
                  <a:schemeClr val="bg1"/>
                </a:solidFill>
              </a:rPr>
              <a:t>Teori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9F6EE26A-3174-49AD-900E-08C045755F3C}"/>
              </a:ext>
            </a:extLst>
          </p:cNvPr>
          <p:cNvSpPr/>
          <p:nvPr/>
        </p:nvSpPr>
        <p:spPr>
          <a:xfrm>
            <a:off x="6607968" y="3414789"/>
            <a:ext cx="1371600" cy="61555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en-US" sz="2000" b="1" dirty="0" err="1">
                <a:solidFill>
                  <a:schemeClr val="bg1"/>
                </a:solidFill>
              </a:rPr>
              <a:t>Koding</a:t>
            </a:r>
            <a:endParaRPr lang="en-US" sz="2000" b="1" dirty="0">
              <a:solidFill>
                <a:schemeClr val="bg1"/>
              </a:solidFill>
            </a:endParaRPr>
          </a:p>
          <a:p>
            <a:pPr algn="ctr"/>
            <a:r>
              <a:rPr lang="en-US" sz="2000" b="1" dirty="0">
                <a:solidFill>
                  <a:schemeClr val="bg1"/>
                </a:solidFill>
              </a:rPr>
              <a:t>Python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3B69453F-B845-4467-8C29-7A6677641EC0}"/>
              </a:ext>
            </a:extLst>
          </p:cNvPr>
          <p:cNvSpPr/>
          <p:nvPr/>
        </p:nvSpPr>
        <p:spPr>
          <a:xfrm>
            <a:off x="8989218" y="3414789"/>
            <a:ext cx="1371600" cy="61555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Hasil </a:t>
            </a:r>
            <a:r>
              <a:rPr lang="en-US" sz="2000" b="1" dirty="0" err="1">
                <a:solidFill>
                  <a:schemeClr val="bg1"/>
                </a:solidFill>
              </a:rPr>
              <a:t>dan</a:t>
            </a:r>
            <a:endParaRPr lang="en-US" sz="2000" b="1" dirty="0">
              <a:solidFill>
                <a:schemeClr val="bg1"/>
              </a:solidFill>
            </a:endParaRPr>
          </a:p>
          <a:p>
            <a:pPr algn="ctr"/>
            <a:r>
              <a:rPr lang="en-US" sz="2000" b="1" dirty="0" err="1">
                <a:solidFill>
                  <a:schemeClr val="bg1"/>
                </a:solidFill>
              </a:rPr>
              <a:t>Analisis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C7CFAFBF-6B2A-49A8-ADCE-FD94A08C87B3}"/>
              </a:ext>
            </a:extLst>
          </p:cNvPr>
          <p:cNvSpPr/>
          <p:nvPr/>
        </p:nvSpPr>
        <p:spPr>
          <a:xfrm>
            <a:off x="8989218" y="1439919"/>
            <a:ext cx="1371600" cy="92333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Data </a:t>
            </a:r>
            <a:r>
              <a:rPr lang="en-US" sz="2000" b="1" dirty="0" err="1">
                <a:solidFill>
                  <a:schemeClr val="bg1"/>
                </a:solidFill>
              </a:rPr>
              <a:t>dan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Pelatihan</a:t>
            </a:r>
            <a:endParaRPr lang="en-US" sz="2000" b="1" dirty="0">
              <a:solidFill>
                <a:schemeClr val="bg1"/>
              </a:solidFill>
            </a:endParaRPr>
          </a:p>
          <a:p>
            <a:pPr algn="ctr"/>
            <a:r>
              <a:rPr lang="en-US" sz="2000" b="1" dirty="0">
                <a:solidFill>
                  <a:schemeClr val="bg1"/>
                </a:solidFill>
              </a:rPr>
              <a:t>Model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6B499F5E-706B-4272-818B-C87149038662}"/>
              </a:ext>
            </a:extLst>
          </p:cNvPr>
          <p:cNvSpPr/>
          <p:nvPr/>
        </p:nvSpPr>
        <p:spPr>
          <a:xfrm>
            <a:off x="8989218" y="5235770"/>
            <a:ext cx="1371600" cy="61555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en-US" sz="2000" b="1" dirty="0" err="1">
                <a:solidFill>
                  <a:schemeClr val="bg1"/>
                </a:solidFill>
              </a:rPr>
              <a:t>Penarikan</a:t>
            </a:r>
            <a:endParaRPr lang="en-US" sz="2000" b="1" dirty="0">
              <a:solidFill>
                <a:schemeClr val="bg1"/>
              </a:solidFill>
            </a:endParaRPr>
          </a:p>
          <a:p>
            <a:pPr algn="ctr"/>
            <a:r>
              <a:rPr lang="en-US" sz="2000" b="1" dirty="0">
                <a:solidFill>
                  <a:schemeClr val="bg1"/>
                </a:solidFill>
              </a:rPr>
              <a:t>Kesimpulan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323A68EB-F304-49B9-A1CE-9066E11B04F3}"/>
              </a:ext>
            </a:extLst>
          </p:cNvPr>
          <p:cNvSpPr/>
          <p:nvPr/>
        </p:nvSpPr>
        <p:spPr>
          <a:xfrm>
            <a:off x="11719774" y="6401717"/>
            <a:ext cx="472203" cy="456283"/>
          </a:xfrm>
          <a:prstGeom prst="roundRect">
            <a:avLst/>
          </a:prstGeom>
          <a:solidFill>
            <a:srgbClr val="2CB037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8437681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1F2FCCA-698E-4654-B54E-845506BD6BCE}"/>
              </a:ext>
            </a:extLst>
          </p:cNvPr>
          <p:cNvSpPr/>
          <p:nvPr/>
        </p:nvSpPr>
        <p:spPr>
          <a:xfrm>
            <a:off x="-90153" y="-115910"/>
            <a:ext cx="12376597" cy="7083380"/>
          </a:xfrm>
          <a:prstGeom prst="rect">
            <a:avLst/>
          </a:prstGeom>
          <a:solidFill>
            <a:srgbClr val="E0FFE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48F1B6EB-EC5B-4C4F-A1E3-5D23CC0F0DE4}"/>
              </a:ext>
            </a:extLst>
          </p:cNvPr>
          <p:cNvSpPr txBox="1">
            <a:spLocks/>
          </p:cNvSpPr>
          <p:nvPr/>
        </p:nvSpPr>
        <p:spPr>
          <a:xfrm>
            <a:off x="838200" y="-21244"/>
            <a:ext cx="10515600" cy="6699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D" dirty="0" err="1">
                <a:latin typeface="Cambria" panose="02040503050406030204" pitchFamily="18" charset="0"/>
                <a:ea typeface="Cambria" panose="02040503050406030204" pitchFamily="18" charset="0"/>
              </a:rPr>
              <a:t>Konsep</a:t>
            </a:r>
            <a:r>
              <a:rPr lang="en-ID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dirty="0" err="1">
                <a:latin typeface="Cambria" panose="02040503050406030204" pitchFamily="18" charset="0"/>
                <a:ea typeface="Cambria" panose="02040503050406030204" pitchFamily="18" charset="0"/>
              </a:rPr>
              <a:t>Desain</a:t>
            </a:r>
            <a:r>
              <a:rPr lang="en-ID" dirty="0">
                <a:latin typeface="Cambria" panose="02040503050406030204" pitchFamily="18" charset="0"/>
                <a:ea typeface="Cambria" panose="02040503050406030204" pitchFamily="18" charset="0"/>
              </a:rPr>
              <a:t> GUI (Grid User Interface)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9D0B4F3-CC13-465C-BC91-A439A878E9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24" b="10404"/>
          <a:stretch/>
        </p:blipFill>
        <p:spPr>
          <a:xfrm>
            <a:off x="0" y="695456"/>
            <a:ext cx="12192000" cy="6143224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FCC1BCC-B91E-4483-8CA5-FADFDA8C9E22}"/>
              </a:ext>
            </a:extLst>
          </p:cNvPr>
          <p:cNvSpPr/>
          <p:nvPr/>
        </p:nvSpPr>
        <p:spPr>
          <a:xfrm>
            <a:off x="11719774" y="-11970"/>
            <a:ext cx="472203" cy="456283"/>
          </a:xfrm>
          <a:prstGeom prst="roundRect">
            <a:avLst/>
          </a:prstGeom>
          <a:solidFill>
            <a:srgbClr val="2CB037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2185190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1F2FCCA-698E-4654-B54E-845506BD6BCE}"/>
              </a:ext>
            </a:extLst>
          </p:cNvPr>
          <p:cNvSpPr/>
          <p:nvPr/>
        </p:nvSpPr>
        <p:spPr>
          <a:xfrm>
            <a:off x="-92299" y="-112690"/>
            <a:ext cx="12376597" cy="7083380"/>
          </a:xfrm>
          <a:prstGeom prst="rect">
            <a:avLst/>
          </a:prstGeom>
          <a:solidFill>
            <a:srgbClr val="E0FFE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AE0AF125-A834-4CDE-B7C7-29792268F44F}"/>
              </a:ext>
            </a:extLst>
          </p:cNvPr>
          <p:cNvSpPr txBox="1">
            <a:spLocks/>
          </p:cNvSpPr>
          <p:nvPr/>
        </p:nvSpPr>
        <p:spPr>
          <a:xfrm>
            <a:off x="838200" y="1364776"/>
            <a:ext cx="10515600" cy="481218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endParaRPr lang="en-ID" sz="24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48F1B6EB-EC5B-4C4F-A1E3-5D23CC0F0DE4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6699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D" dirty="0" err="1">
                <a:latin typeface="Cambria" panose="02040503050406030204" pitchFamily="18" charset="0"/>
                <a:ea typeface="Cambria" panose="02040503050406030204" pitchFamily="18" charset="0"/>
              </a:rPr>
              <a:t>Konsep</a:t>
            </a:r>
            <a:r>
              <a:rPr lang="en-ID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dirty="0" err="1">
                <a:latin typeface="Cambria" panose="02040503050406030204" pitchFamily="18" charset="0"/>
                <a:ea typeface="Cambria" panose="02040503050406030204" pitchFamily="18" charset="0"/>
              </a:rPr>
              <a:t>Evaluasi</a:t>
            </a:r>
            <a:endParaRPr lang="en-ID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8E52D1D-9675-46E5-A984-17F38369B24E}"/>
              </a:ext>
            </a:extLst>
          </p:cNvPr>
          <p:cNvSpPr/>
          <p:nvPr/>
        </p:nvSpPr>
        <p:spPr>
          <a:xfrm>
            <a:off x="11719774" y="6401717"/>
            <a:ext cx="472203" cy="456283"/>
          </a:xfrm>
          <a:prstGeom prst="roundRect">
            <a:avLst/>
          </a:prstGeom>
          <a:solidFill>
            <a:srgbClr val="2CB037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16</a:t>
            </a:r>
          </a:p>
        </p:txBody>
      </p:sp>
      <p:pic>
        <p:nvPicPr>
          <p:cNvPr id="5" name="Picture 2" descr="https://cdn-images-1.medium.com/max/2000/1*rQMNuP4Shf2rvqYXC7vzFQ.png">
            <a:extLst>
              <a:ext uri="{FF2B5EF4-FFF2-40B4-BE49-F238E27FC236}">
                <a16:creationId xmlns:a16="http://schemas.microsoft.com/office/drawing/2014/main" id="{BCEB8D74-95C2-4A9D-8483-B1590B3806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733" y="1199946"/>
            <a:ext cx="9904531" cy="5141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94255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1F2FCCA-698E-4654-B54E-845506BD6BCE}"/>
              </a:ext>
            </a:extLst>
          </p:cNvPr>
          <p:cNvSpPr/>
          <p:nvPr/>
        </p:nvSpPr>
        <p:spPr>
          <a:xfrm>
            <a:off x="-90153" y="-115910"/>
            <a:ext cx="12376597" cy="7083380"/>
          </a:xfrm>
          <a:prstGeom prst="rect">
            <a:avLst/>
          </a:prstGeom>
          <a:solidFill>
            <a:srgbClr val="E0FFE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2">
                <a:extLst>
                  <a:ext uri="{FF2B5EF4-FFF2-40B4-BE49-F238E27FC236}">
                    <a16:creationId xmlns:a16="http://schemas.microsoft.com/office/drawing/2014/main" id="{AE0AF125-A834-4CDE-B7C7-29792268F44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364776"/>
                <a:ext cx="10515600" cy="4812187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just">
                  <a:buFont typeface="Arial" panose="020B0604020202020204" pitchFamily="34" charset="0"/>
                  <a:buNone/>
                </a:pPr>
                <a:r>
                  <a:rPr lang="en-ID" sz="24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Tang, </a:t>
                </a:r>
                <a:r>
                  <a:rPr lang="en-ID" sz="2400" dirty="0" err="1">
                    <a:latin typeface="Cambria" panose="02040503050406030204" pitchFamily="18" charset="0"/>
                    <a:ea typeface="Cambria" panose="02040503050406030204" pitchFamily="18" charset="0"/>
                  </a:rPr>
                  <a:t>Yuxing</a:t>
                </a:r>
                <a:r>
                  <a:rPr lang="en-ID" sz="24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, et al. (2016). </a:t>
                </a:r>
                <a:r>
                  <a:rPr lang="en-ID" sz="2400" i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Large Scale Semi-supervised Object Detection using</a:t>
                </a:r>
              </a:p>
              <a:p>
                <a:pPr marL="0" indent="0" algn="just">
                  <a:buFont typeface="Arial" panose="020B0604020202020204" pitchFamily="34" charset="0"/>
                  <a:buNone/>
                </a:pPr>
                <a:r>
                  <a:rPr lang="en-ID" sz="2400" i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	Visual and Semantic Knowledge Transfer</a:t>
                </a:r>
                <a:r>
                  <a:rPr lang="en-ID" sz="24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. Computer Vision Foundation.</a:t>
                </a:r>
              </a:p>
              <a:p>
                <a:pPr marL="0" indent="0" algn="just">
                  <a:buFont typeface="Arial" panose="020B0604020202020204" pitchFamily="34" charset="0"/>
                  <a:buNone/>
                </a:pPr>
                <a:endParaRPr lang="en-ID" sz="2400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0" indent="0" algn="just">
                  <a:buFont typeface="Arial" panose="020B0604020202020204" pitchFamily="34" charset="0"/>
                  <a:buNone/>
                </a:pPr>
                <a:r>
                  <a:rPr lang="en-ID" sz="24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Technopedia. </a:t>
                </a:r>
                <a:r>
                  <a:rPr lang="en-ID" sz="2400" i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Computer Vision</a:t>
                </a:r>
                <a:r>
                  <a:rPr lang="en-ID" sz="24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. </a:t>
                </a:r>
                <a:r>
                  <a:rPr lang="en-ID" sz="2400" dirty="0" err="1">
                    <a:latin typeface="Cambria" panose="02040503050406030204" pitchFamily="18" charset="0"/>
                    <a:ea typeface="Cambria" panose="02040503050406030204" pitchFamily="18" charset="0"/>
                  </a:rPr>
                  <a:t>Diakses</a:t>
                </a:r>
                <a:r>
                  <a:rPr lang="en-ID" sz="24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 11 </a:t>
                </a:r>
                <a:r>
                  <a:rPr lang="en-ID" sz="2400" dirty="0" err="1">
                    <a:latin typeface="Cambria" panose="02040503050406030204" pitchFamily="18" charset="0"/>
                    <a:ea typeface="Cambria" panose="02040503050406030204" pitchFamily="18" charset="0"/>
                  </a:rPr>
                  <a:t>Desember</a:t>
                </a:r>
                <a:r>
                  <a:rPr lang="en-ID" sz="24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 2018.</a:t>
                </a:r>
              </a:p>
              <a:p>
                <a:pPr marL="0" indent="0" algn="just">
                  <a:buNone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⟨</m:t>
                    </m:r>
                  </m:oMath>
                </a14:m>
                <a:r>
                  <a:rPr lang="en-ID" sz="24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techopedia.com/definition/32309/computer-vision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⟩</m:t>
                    </m:r>
                  </m:oMath>
                </a14:m>
                <a:endParaRPr lang="en-ID" sz="2400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0" indent="0" algn="just">
                  <a:buFont typeface="Arial" panose="020B0604020202020204" pitchFamily="34" charset="0"/>
                  <a:buNone/>
                </a:pPr>
                <a:endParaRPr lang="en-ID" sz="2400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0" indent="0" algn="just">
                  <a:buFont typeface="Arial" panose="020B0604020202020204" pitchFamily="34" charset="0"/>
                  <a:buNone/>
                </a:pPr>
                <a:r>
                  <a:rPr lang="en-ID" sz="2400" dirty="0" err="1">
                    <a:latin typeface="Cambria" panose="02040503050406030204" pitchFamily="18" charset="0"/>
                    <a:ea typeface="Cambria" panose="02040503050406030204" pitchFamily="18" charset="0"/>
                  </a:rPr>
                  <a:t>Rosebrock</a:t>
                </a:r>
                <a:r>
                  <a:rPr lang="en-ID" sz="24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, Adrian. (2016). </a:t>
                </a:r>
                <a:r>
                  <a:rPr lang="en-ID" sz="2400" i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Practical Python and OpenCV</a:t>
                </a:r>
                <a:r>
                  <a:rPr lang="en-ID" sz="24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: 3rd Edition. </a:t>
                </a:r>
              </a:p>
              <a:p>
                <a:pPr marL="0" indent="0" algn="just">
                  <a:buFont typeface="Arial" panose="020B0604020202020204" pitchFamily="34" charset="0"/>
                  <a:buNone/>
                </a:pPr>
                <a:r>
                  <a:rPr lang="en-ID" sz="24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	</a:t>
                </a:r>
                <a:r>
                  <a:rPr lang="en-ID" sz="2400" dirty="0" err="1">
                    <a:latin typeface="Cambria" panose="02040503050406030204" pitchFamily="18" charset="0"/>
                    <a:ea typeface="Cambria" panose="02040503050406030204" pitchFamily="18" charset="0"/>
                  </a:rPr>
                  <a:t>PyImageSearch</a:t>
                </a:r>
                <a:r>
                  <a:rPr lang="en-ID" sz="24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2" name="Content Placeholder 2">
                <a:extLst>
                  <a:ext uri="{FF2B5EF4-FFF2-40B4-BE49-F238E27FC236}">
                    <a16:creationId xmlns:a16="http://schemas.microsoft.com/office/drawing/2014/main" id="{AE0AF125-A834-4CDE-B7C7-29792268F4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364776"/>
                <a:ext cx="10515600" cy="4812187"/>
              </a:xfrm>
              <a:prstGeom prst="rect">
                <a:avLst/>
              </a:prstGeom>
              <a:blipFill>
                <a:blip r:embed="rId2"/>
                <a:stretch>
                  <a:fillRect l="-928" t="-17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1">
            <a:extLst>
              <a:ext uri="{FF2B5EF4-FFF2-40B4-BE49-F238E27FC236}">
                <a16:creationId xmlns:a16="http://schemas.microsoft.com/office/drawing/2014/main" id="{48F1B6EB-EC5B-4C4F-A1E3-5D23CC0F0DE4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6699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D" dirty="0">
                <a:latin typeface="Cambria" panose="02040503050406030204" pitchFamily="18" charset="0"/>
                <a:ea typeface="Cambria" panose="02040503050406030204" pitchFamily="18" charset="0"/>
              </a:rPr>
              <a:t>Daftar </a:t>
            </a:r>
            <a:r>
              <a:rPr lang="en-ID" dirty="0" err="1">
                <a:latin typeface="Cambria" panose="02040503050406030204" pitchFamily="18" charset="0"/>
                <a:ea typeface="Cambria" panose="02040503050406030204" pitchFamily="18" charset="0"/>
              </a:rPr>
              <a:t>Pustaka</a:t>
            </a:r>
            <a:endParaRPr lang="en-ID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8E52D1D-9675-46E5-A984-17F38369B24E}"/>
              </a:ext>
            </a:extLst>
          </p:cNvPr>
          <p:cNvSpPr/>
          <p:nvPr/>
        </p:nvSpPr>
        <p:spPr>
          <a:xfrm>
            <a:off x="11719774" y="6401717"/>
            <a:ext cx="472203" cy="456283"/>
          </a:xfrm>
          <a:prstGeom prst="roundRect">
            <a:avLst/>
          </a:prstGeom>
          <a:solidFill>
            <a:srgbClr val="2CB037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17</a:t>
            </a:r>
          </a:p>
        </p:txBody>
      </p:sp>
    </p:spTree>
    <p:extLst>
      <p:ext uri="{BB962C8B-B14F-4D97-AF65-F5344CB8AC3E}">
        <p14:creationId xmlns:p14="http://schemas.microsoft.com/office/powerpoint/2010/main" val="36239897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1F2FCCA-698E-4654-B54E-845506BD6BCE}"/>
              </a:ext>
            </a:extLst>
          </p:cNvPr>
          <p:cNvSpPr/>
          <p:nvPr/>
        </p:nvSpPr>
        <p:spPr>
          <a:xfrm>
            <a:off x="-92299" y="-112690"/>
            <a:ext cx="12376597" cy="7083380"/>
          </a:xfrm>
          <a:prstGeom prst="rect">
            <a:avLst/>
          </a:prstGeom>
          <a:solidFill>
            <a:srgbClr val="E0FFE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AE0AF125-A834-4CDE-B7C7-29792268F44F}"/>
              </a:ext>
            </a:extLst>
          </p:cNvPr>
          <p:cNvSpPr txBox="1">
            <a:spLocks/>
          </p:cNvSpPr>
          <p:nvPr/>
        </p:nvSpPr>
        <p:spPr>
          <a:xfrm>
            <a:off x="838200" y="1364776"/>
            <a:ext cx="10515600" cy="512809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  <a:tabLst>
                <a:tab pos="1146175" algn="l"/>
              </a:tabLst>
            </a:pPr>
            <a:r>
              <a:rPr lang="en-ID" sz="2000" dirty="0">
                <a:latin typeface="Cambria" panose="02040503050406030204" pitchFamily="18" charset="0"/>
                <a:ea typeface="Cambria" panose="02040503050406030204" pitchFamily="18" charset="0"/>
              </a:rPr>
              <a:t>Slide 1	: </a:t>
            </a:r>
            <a:r>
              <a:rPr lang="en-ID" sz="1800" dirty="0">
                <a:latin typeface="Cambria" panose="02040503050406030204" pitchFamily="18" charset="0"/>
                <a:ea typeface="Cambria" panose="02040503050406030204" pitchFamily="18" charset="0"/>
              </a:rPr>
              <a:t>cdn-images-1.medium.com/max/1600/1*6PjhO0kPciY_f5XbghnZsQ.png</a:t>
            </a:r>
            <a:endParaRPr lang="en-ID" sz="20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indent="0" algn="just">
              <a:buFont typeface="Arial" panose="020B0604020202020204" pitchFamily="34" charset="0"/>
              <a:buNone/>
              <a:tabLst>
                <a:tab pos="1146175" algn="l"/>
              </a:tabLst>
            </a:pPr>
            <a:r>
              <a:rPr lang="en-ID" sz="2000" dirty="0">
                <a:latin typeface="Cambria" panose="02040503050406030204" pitchFamily="18" charset="0"/>
                <a:ea typeface="Cambria" panose="02040503050406030204" pitchFamily="18" charset="0"/>
              </a:rPr>
              <a:t>Slide 3	:</a:t>
            </a:r>
          </a:p>
          <a:p>
            <a:pPr algn="just">
              <a:buFontTx/>
              <a:buChar char="-"/>
              <a:tabLst>
                <a:tab pos="1146175" algn="l"/>
              </a:tabLst>
            </a:pPr>
            <a:r>
              <a:rPr lang="en-ID" sz="2000" dirty="0" err="1">
                <a:latin typeface="Cambria" panose="02040503050406030204" pitchFamily="18" charset="0"/>
                <a:ea typeface="Cambria" panose="02040503050406030204" pitchFamily="18" charset="0"/>
              </a:rPr>
              <a:t>Segmentasi</a:t>
            </a:r>
            <a:r>
              <a:rPr lang="en-ID" sz="20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2000" dirty="0" err="1">
                <a:latin typeface="Cambria" panose="02040503050406030204" pitchFamily="18" charset="0"/>
                <a:ea typeface="Cambria" panose="02040503050406030204" pitchFamily="18" charset="0"/>
              </a:rPr>
              <a:t>Hati</a:t>
            </a:r>
            <a:r>
              <a:rPr lang="en-ID" sz="2000" dirty="0">
                <a:latin typeface="Cambria" panose="02040503050406030204" pitchFamily="18" charset="0"/>
                <a:ea typeface="Cambria" panose="02040503050406030204" pitchFamily="18" charset="0"/>
              </a:rPr>
              <a:t>	: </a:t>
            </a:r>
            <a:r>
              <a:rPr lang="en-ID" sz="1800" dirty="0">
                <a:latin typeface="Cambria" panose="02040503050406030204" pitchFamily="18" charset="0"/>
                <a:ea typeface="Cambria" panose="02040503050406030204" pitchFamily="18" charset="0"/>
              </a:rPr>
              <a:t>vision.ee.ethz.ch/~</a:t>
            </a:r>
            <a:r>
              <a:rPr lang="en-ID" sz="1800" dirty="0" err="1">
                <a:latin typeface="Cambria" panose="02040503050406030204" pitchFamily="18" charset="0"/>
                <a:ea typeface="Cambria" panose="02040503050406030204" pitchFamily="18" charset="0"/>
              </a:rPr>
              <a:t>kmaninis</a:t>
            </a:r>
            <a:r>
              <a:rPr lang="en-ID" sz="1800" dirty="0">
                <a:latin typeface="Cambria" panose="02040503050406030204" pitchFamily="18" charset="0"/>
                <a:ea typeface="Cambria" panose="02040503050406030204" pitchFamily="18" charset="0"/>
              </a:rPr>
              <a:t>/images/ML4H.png</a:t>
            </a:r>
          </a:p>
          <a:p>
            <a:pPr algn="just">
              <a:buFontTx/>
              <a:buChar char="-"/>
              <a:tabLst>
                <a:tab pos="1146175" algn="l"/>
              </a:tabLst>
            </a:pPr>
            <a:r>
              <a:rPr lang="en-ID" sz="2000" dirty="0" err="1">
                <a:latin typeface="Cambria" panose="02040503050406030204" pitchFamily="18" charset="0"/>
                <a:ea typeface="Cambria" panose="02040503050406030204" pitchFamily="18" charset="0"/>
              </a:rPr>
              <a:t>Pengenalan</a:t>
            </a:r>
            <a:r>
              <a:rPr lang="en-ID" sz="20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2000" dirty="0" err="1">
                <a:latin typeface="Cambria" panose="02040503050406030204" pitchFamily="18" charset="0"/>
                <a:ea typeface="Cambria" panose="02040503050406030204" pitchFamily="18" charset="0"/>
              </a:rPr>
              <a:t>Produk</a:t>
            </a:r>
            <a:r>
              <a:rPr lang="en-ID" sz="2000" dirty="0">
                <a:latin typeface="Cambria" panose="02040503050406030204" pitchFamily="18" charset="0"/>
                <a:ea typeface="Cambria" panose="02040503050406030204" pitchFamily="18" charset="0"/>
              </a:rPr>
              <a:t>	: </a:t>
            </a:r>
            <a:r>
              <a:rPr lang="en-ID" sz="1800" dirty="0">
                <a:latin typeface="Cambria" panose="02040503050406030204" pitchFamily="18" charset="0"/>
                <a:ea typeface="Cambria" panose="02040503050406030204" pitchFamily="18" charset="0"/>
              </a:rPr>
              <a:t>arxiv.org/pdf/1707.08378.pdf</a:t>
            </a:r>
          </a:p>
          <a:p>
            <a:pPr algn="just">
              <a:buFontTx/>
              <a:buChar char="-"/>
              <a:tabLst>
                <a:tab pos="1146175" algn="l"/>
              </a:tabLst>
            </a:pPr>
            <a:r>
              <a:rPr lang="en-ID" sz="2000" dirty="0" err="1">
                <a:latin typeface="Cambria" panose="02040503050406030204" pitchFamily="18" charset="0"/>
                <a:ea typeface="Cambria" panose="02040503050406030204" pitchFamily="18" charset="0"/>
              </a:rPr>
              <a:t>Pemunculan</a:t>
            </a:r>
            <a:r>
              <a:rPr lang="en-ID" sz="20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2000" dirty="0" err="1">
                <a:latin typeface="Cambria" panose="02040503050406030204" pitchFamily="18" charset="0"/>
                <a:ea typeface="Cambria" panose="02040503050406030204" pitchFamily="18" charset="0"/>
              </a:rPr>
              <a:t>Objek</a:t>
            </a:r>
            <a:r>
              <a:rPr lang="en-ID" sz="2000" dirty="0">
                <a:latin typeface="Cambria" panose="02040503050406030204" pitchFamily="18" charset="0"/>
                <a:ea typeface="Cambria" panose="02040503050406030204" pitchFamily="18" charset="0"/>
              </a:rPr>
              <a:t>	: </a:t>
            </a:r>
            <a:r>
              <a:rPr lang="en-ID" sz="1800" dirty="0">
                <a:latin typeface="Cambria" panose="02040503050406030204" pitchFamily="18" charset="0"/>
                <a:ea typeface="Cambria" panose="02040503050406030204" pitchFamily="18" charset="0"/>
              </a:rPr>
              <a:t>news.mit.edu/2018/deep-learning-dark-objects-1212?post_id=noID</a:t>
            </a:r>
          </a:p>
          <a:p>
            <a:pPr marL="0" indent="0" algn="just">
              <a:buNone/>
              <a:tabLst>
                <a:tab pos="1146175" algn="l"/>
              </a:tabLst>
            </a:pPr>
            <a:r>
              <a:rPr lang="en-ID" sz="2000" dirty="0">
                <a:latin typeface="Cambria" panose="02040503050406030204" pitchFamily="18" charset="0"/>
                <a:ea typeface="Cambria" panose="02040503050406030204" pitchFamily="18" charset="0"/>
              </a:rPr>
              <a:t>Slide 4	: </a:t>
            </a:r>
            <a:r>
              <a:rPr lang="en-ID" sz="1800" dirty="0">
                <a:latin typeface="Cambria" panose="02040503050406030204" pitchFamily="18" charset="0"/>
                <a:ea typeface="Cambria" panose="02040503050406030204" pitchFamily="18" charset="0"/>
              </a:rPr>
              <a:t>unitear.com/</a:t>
            </a:r>
            <a:r>
              <a:rPr lang="en-ID" sz="1800" dirty="0" err="1">
                <a:latin typeface="Cambria" panose="02040503050406030204" pitchFamily="18" charset="0"/>
                <a:ea typeface="Cambria" panose="02040503050406030204" pitchFamily="18" charset="0"/>
              </a:rPr>
              <a:t>img</a:t>
            </a:r>
            <a:r>
              <a:rPr lang="en-ID" sz="1800" dirty="0">
                <a:latin typeface="Cambria" panose="02040503050406030204" pitchFamily="18" charset="0"/>
                <a:ea typeface="Cambria" panose="02040503050406030204" pitchFamily="18" charset="0"/>
              </a:rPr>
              <a:t>/computer%20vision%20-%20the%20out%20line.jpg</a:t>
            </a:r>
          </a:p>
          <a:p>
            <a:pPr marL="0" indent="0" algn="just">
              <a:buNone/>
              <a:tabLst>
                <a:tab pos="1146175" algn="l"/>
              </a:tabLst>
            </a:pPr>
            <a:r>
              <a:rPr lang="en-ID" sz="2000" dirty="0">
                <a:latin typeface="Cambria" panose="02040503050406030204" pitchFamily="18" charset="0"/>
                <a:ea typeface="Cambria" panose="02040503050406030204" pitchFamily="18" charset="0"/>
              </a:rPr>
              <a:t>Slide 6	: </a:t>
            </a:r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</a:rPr>
              <a:t>catalysts.cc/</a:t>
            </a:r>
            <a:r>
              <a:rPr lang="en-US" sz="1400" dirty="0" err="1">
                <a:latin typeface="Cambria" panose="02040503050406030204" pitchFamily="18" charset="0"/>
                <a:ea typeface="Cambria" panose="02040503050406030204" pitchFamily="18" charset="0"/>
              </a:rPr>
              <a:t>wp</a:t>
            </a:r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</a:rPr>
              <a:t>-content/uploads/2018/07/Computervision-for-quality-assurance_Header-image.jpg</a:t>
            </a:r>
            <a:endParaRPr lang="en-ID" sz="14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indent="0" algn="just">
              <a:buFont typeface="Arial" panose="020B0604020202020204" pitchFamily="34" charset="0"/>
              <a:buNone/>
              <a:tabLst>
                <a:tab pos="1146175" algn="l"/>
              </a:tabLst>
            </a:pPr>
            <a:r>
              <a:rPr lang="en-ID" sz="2000" dirty="0">
                <a:latin typeface="Cambria" panose="02040503050406030204" pitchFamily="18" charset="0"/>
                <a:ea typeface="Cambria" panose="02040503050406030204" pitchFamily="18" charset="0"/>
              </a:rPr>
              <a:t>Slide 9	: </a:t>
            </a:r>
            <a:r>
              <a:rPr lang="en-ID" sz="1400" dirty="0">
                <a:latin typeface="Cambria" panose="02040503050406030204" pitchFamily="18" charset="0"/>
                <a:ea typeface="Cambria" panose="02040503050406030204" pitchFamily="18" charset="0"/>
              </a:rPr>
              <a:t>nvidia.com/content/dam/en-zz/Solutions/research/research-home-areas-computer-vision-407-ud@2X.jpg</a:t>
            </a:r>
          </a:p>
          <a:p>
            <a:pPr marL="0" indent="0" algn="just">
              <a:buNone/>
              <a:tabLst>
                <a:tab pos="1146175" algn="l"/>
              </a:tabLst>
            </a:pPr>
            <a:r>
              <a:rPr lang="en-ID" sz="2000" dirty="0">
                <a:latin typeface="Cambria" panose="02040503050406030204" pitchFamily="18" charset="0"/>
                <a:ea typeface="Cambria" panose="02040503050406030204" pitchFamily="18" charset="0"/>
              </a:rPr>
              <a:t>Slide 10	: </a:t>
            </a:r>
            <a:r>
              <a:rPr lang="en-ID" sz="1800" dirty="0">
                <a:latin typeface="Cambria" panose="02040503050406030204" pitchFamily="18" charset="0"/>
                <a:ea typeface="Cambria" panose="02040503050406030204" pitchFamily="18" charset="0"/>
              </a:rPr>
              <a:t>pippin.gimp.org/image_processing/images/sample_grid_a_square.png</a:t>
            </a:r>
          </a:p>
          <a:p>
            <a:pPr marL="0" indent="0" algn="just">
              <a:buNone/>
              <a:tabLst>
                <a:tab pos="1146175" algn="l"/>
              </a:tabLst>
            </a:pPr>
            <a:r>
              <a:rPr lang="en-ID" sz="2000" dirty="0">
                <a:latin typeface="Cambria" panose="02040503050406030204" pitchFamily="18" charset="0"/>
                <a:ea typeface="Cambria" panose="02040503050406030204" pitchFamily="18" charset="0"/>
              </a:rPr>
              <a:t>Slide 11	: </a:t>
            </a:r>
            <a:r>
              <a:rPr lang="en-ID" sz="1800" dirty="0">
                <a:latin typeface="Cambria" panose="02040503050406030204" pitchFamily="18" charset="0"/>
                <a:ea typeface="Cambria" panose="02040503050406030204" pitchFamily="18" charset="0"/>
              </a:rPr>
              <a:t>blog.algorithmia.com/introduction-to-computer-vision/</a:t>
            </a:r>
          </a:p>
          <a:p>
            <a:pPr marL="0" indent="0" algn="just">
              <a:buNone/>
              <a:tabLst>
                <a:tab pos="1146175" algn="l"/>
              </a:tabLst>
            </a:pPr>
            <a:r>
              <a:rPr lang="en-ID" sz="2000" dirty="0">
                <a:latin typeface="Cambria" panose="02040503050406030204" pitchFamily="18" charset="0"/>
                <a:ea typeface="Cambria" panose="02040503050406030204" pitchFamily="18" charset="0"/>
              </a:rPr>
              <a:t>Slide 12	: </a:t>
            </a:r>
            <a:r>
              <a:rPr lang="en-ID" sz="1400" dirty="0">
                <a:latin typeface="Cambria" panose="02040503050406030204" pitchFamily="18" charset="0"/>
                <a:ea typeface="Cambria" panose="02040503050406030204" pitchFamily="18" charset="0"/>
              </a:rPr>
              <a:t>openaccess.thecvf.com/content_cvpr_2016/papers/Tang_Large_Scale_Semi-Supervised_CVPR_2016_paper.pdf</a:t>
            </a:r>
          </a:p>
          <a:p>
            <a:pPr marL="0" indent="0" algn="just">
              <a:buNone/>
              <a:tabLst>
                <a:tab pos="1146175" algn="l"/>
              </a:tabLst>
            </a:pPr>
            <a:r>
              <a:rPr lang="en-ID" sz="2000" dirty="0">
                <a:latin typeface="Cambria" panose="02040503050406030204" pitchFamily="18" charset="0"/>
                <a:ea typeface="Cambria" panose="02040503050406030204" pitchFamily="18" charset="0"/>
              </a:rPr>
              <a:t>Slide 16	: cdn-images-1.medium.com/max/2000/1*rQMNuP4Shf2rvqYXC7vzFQ.png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48F1B6EB-EC5B-4C4F-A1E3-5D23CC0F0DE4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6699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D" dirty="0">
                <a:latin typeface="Cambria" panose="02040503050406030204" pitchFamily="18" charset="0"/>
                <a:ea typeface="Cambria" panose="02040503050406030204" pitchFamily="18" charset="0"/>
              </a:rPr>
              <a:t>Daftar </a:t>
            </a:r>
            <a:r>
              <a:rPr lang="en-ID" dirty="0" err="1">
                <a:latin typeface="Cambria" panose="02040503050406030204" pitchFamily="18" charset="0"/>
                <a:ea typeface="Cambria" panose="02040503050406030204" pitchFamily="18" charset="0"/>
              </a:rPr>
              <a:t>Sumber</a:t>
            </a:r>
            <a:r>
              <a:rPr lang="en-ID" dirty="0">
                <a:latin typeface="Cambria" panose="02040503050406030204" pitchFamily="18" charset="0"/>
                <a:ea typeface="Cambria" panose="02040503050406030204" pitchFamily="18" charset="0"/>
              </a:rPr>
              <a:t> Gambar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8E52D1D-9675-46E5-A984-17F38369B24E}"/>
              </a:ext>
            </a:extLst>
          </p:cNvPr>
          <p:cNvSpPr/>
          <p:nvPr/>
        </p:nvSpPr>
        <p:spPr>
          <a:xfrm>
            <a:off x="11719774" y="6401717"/>
            <a:ext cx="472203" cy="456283"/>
          </a:xfrm>
          <a:prstGeom prst="roundRect">
            <a:avLst/>
          </a:prstGeom>
          <a:solidFill>
            <a:srgbClr val="2CB037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26323801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zigZag">
          <a:fgClr>
            <a:schemeClr val="accent3">
              <a:lumMod val="75000"/>
            </a:schemeClr>
          </a:fgClr>
          <a:bgClr>
            <a:schemeClr val="accent3">
              <a:lumMod val="50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62A21665-C64F-4BDA-B2DE-442D706057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325258" y="1544068"/>
            <a:ext cx="3541486" cy="3769865"/>
            <a:chOff x="4325258" y="1229517"/>
            <a:chExt cx="3541486" cy="3769865"/>
          </a:xfrm>
        </p:grpSpPr>
        <p:sp>
          <p:nvSpPr>
            <p:cNvPr id="12" name="Diamond 11">
              <a:extLst>
                <a:ext uri="{FF2B5EF4-FFF2-40B4-BE49-F238E27FC236}">
                  <a16:creationId xmlns:a16="http://schemas.microsoft.com/office/drawing/2014/main" id="{7DC8B409-5FAC-4539-B25A-26BE925A48AF}"/>
                </a:ext>
              </a:extLst>
            </p:cNvPr>
            <p:cNvSpPr/>
            <p:nvPr/>
          </p:nvSpPr>
          <p:spPr>
            <a:xfrm>
              <a:off x="4792319" y="2392018"/>
              <a:ext cx="2607364" cy="2607364"/>
            </a:xfrm>
            <a:prstGeom prst="diamond">
              <a:avLst/>
            </a:pr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Diamond 12">
              <a:extLst>
                <a:ext uri="{FF2B5EF4-FFF2-40B4-BE49-F238E27FC236}">
                  <a16:creationId xmlns:a16="http://schemas.microsoft.com/office/drawing/2014/main" id="{91498E2F-539C-46D3-AF7C-BB1DAE76B114}"/>
                </a:ext>
              </a:extLst>
            </p:cNvPr>
            <p:cNvSpPr/>
            <p:nvPr/>
          </p:nvSpPr>
          <p:spPr>
            <a:xfrm>
              <a:off x="4325258" y="1229517"/>
              <a:ext cx="3541486" cy="3541486"/>
            </a:xfrm>
            <a:prstGeom prst="diamond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5" name="Title 1">
            <a:extLst>
              <a:ext uri="{FF2B5EF4-FFF2-40B4-BE49-F238E27FC236}">
                <a16:creationId xmlns:a16="http://schemas.microsoft.com/office/drawing/2014/main" id="{FA061601-468D-486D-B8EE-42BD1BE3AD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930403"/>
            <a:ext cx="9144000" cy="997196"/>
          </a:xfrm>
        </p:spPr>
        <p:txBody>
          <a:bodyPr lIns="0" tIns="0" rIns="0" bIns="0" anchor="ctr">
            <a:spAutoFit/>
          </a:bodyPr>
          <a:lstStyle/>
          <a:p>
            <a:r>
              <a:rPr lang="en-US" sz="7200" b="1" dirty="0">
                <a:solidFill>
                  <a:schemeClr val="bg1"/>
                </a:solidFill>
              </a:rPr>
              <a:t>Thank You</a:t>
            </a:r>
            <a:endParaRPr lang="en-US" sz="7200" dirty="0">
              <a:solidFill>
                <a:schemeClr val="accent4"/>
              </a:solidFill>
            </a:endParaRPr>
          </a:p>
        </p:txBody>
      </p:sp>
      <p:grpSp>
        <p:nvGrpSpPr>
          <p:cNvPr id="7" name="Group 6" descr="Icon of chart. ">
            <a:extLst>
              <a:ext uri="{FF2B5EF4-FFF2-40B4-BE49-F238E27FC236}">
                <a16:creationId xmlns:a16="http://schemas.microsoft.com/office/drawing/2014/main" id="{9F0D29C3-70F2-4360-8444-E10A2DD91A63}"/>
              </a:ext>
            </a:extLst>
          </p:cNvPr>
          <p:cNvGrpSpPr/>
          <p:nvPr/>
        </p:nvGrpSpPr>
        <p:grpSpPr>
          <a:xfrm>
            <a:off x="5851021" y="1297727"/>
            <a:ext cx="489958" cy="492680"/>
            <a:chOff x="2025650" y="4786313"/>
            <a:chExt cx="285750" cy="287338"/>
          </a:xfrm>
          <a:solidFill>
            <a:schemeClr val="bg1"/>
          </a:solidFill>
        </p:grpSpPr>
        <p:sp>
          <p:nvSpPr>
            <p:cNvPr id="8" name="Freeform 565">
              <a:extLst>
                <a:ext uri="{FF2B5EF4-FFF2-40B4-BE49-F238E27FC236}">
                  <a16:creationId xmlns:a16="http://schemas.microsoft.com/office/drawing/2014/main" id="{EF5B9455-BC5F-4204-A82D-BB07D222047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25650" y="4786313"/>
              <a:ext cx="285750" cy="287338"/>
            </a:xfrm>
            <a:custGeom>
              <a:avLst/>
              <a:gdLst>
                <a:gd name="T0" fmla="*/ 812 w 903"/>
                <a:gd name="T1" fmla="*/ 500 h 903"/>
                <a:gd name="T2" fmla="*/ 810 w 903"/>
                <a:gd name="T3" fmla="*/ 505 h 903"/>
                <a:gd name="T4" fmla="*/ 806 w 903"/>
                <a:gd name="T5" fmla="*/ 509 h 903"/>
                <a:gd name="T6" fmla="*/ 800 w 903"/>
                <a:gd name="T7" fmla="*/ 511 h 903"/>
                <a:gd name="T8" fmla="*/ 105 w 903"/>
                <a:gd name="T9" fmla="*/ 511 h 903"/>
                <a:gd name="T10" fmla="*/ 99 w 903"/>
                <a:gd name="T11" fmla="*/ 510 h 903"/>
                <a:gd name="T12" fmla="*/ 95 w 903"/>
                <a:gd name="T13" fmla="*/ 507 h 903"/>
                <a:gd name="T14" fmla="*/ 92 w 903"/>
                <a:gd name="T15" fmla="*/ 502 h 903"/>
                <a:gd name="T16" fmla="*/ 90 w 903"/>
                <a:gd name="T17" fmla="*/ 496 h 903"/>
                <a:gd name="T18" fmla="*/ 90 w 903"/>
                <a:gd name="T19" fmla="*/ 105 h 903"/>
                <a:gd name="T20" fmla="*/ 92 w 903"/>
                <a:gd name="T21" fmla="*/ 100 h 903"/>
                <a:gd name="T22" fmla="*/ 95 w 903"/>
                <a:gd name="T23" fmla="*/ 94 h 903"/>
                <a:gd name="T24" fmla="*/ 99 w 903"/>
                <a:gd name="T25" fmla="*/ 91 h 903"/>
                <a:gd name="T26" fmla="*/ 105 w 903"/>
                <a:gd name="T27" fmla="*/ 90 h 903"/>
                <a:gd name="T28" fmla="*/ 800 w 903"/>
                <a:gd name="T29" fmla="*/ 90 h 903"/>
                <a:gd name="T30" fmla="*/ 806 w 903"/>
                <a:gd name="T31" fmla="*/ 92 h 903"/>
                <a:gd name="T32" fmla="*/ 810 w 903"/>
                <a:gd name="T33" fmla="*/ 96 h 903"/>
                <a:gd name="T34" fmla="*/ 812 w 903"/>
                <a:gd name="T35" fmla="*/ 102 h 903"/>
                <a:gd name="T36" fmla="*/ 813 w 903"/>
                <a:gd name="T37" fmla="*/ 496 h 903"/>
                <a:gd name="T38" fmla="*/ 15 w 903"/>
                <a:gd name="T39" fmla="*/ 0 h 903"/>
                <a:gd name="T40" fmla="*/ 9 w 903"/>
                <a:gd name="T41" fmla="*/ 1 h 903"/>
                <a:gd name="T42" fmla="*/ 5 w 903"/>
                <a:gd name="T43" fmla="*/ 4 h 903"/>
                <a:gd name="T44" fmla="*/ 1 w 903"/>
                <a:gd name="T45" fmla="*/ 8 h 903"/>
                <a:gd name="T46" fmla="*/ 0 w 903"/>
                <a:gd name="T47" fmla="*/ 15 h 903"/>
                <a:gd name="T48" fmla="*/ 0 w 903"/>
                <a:gd name="T49" fmla="*/ 590 h 903"/>
                <a:gd name="T50" fmla="*/ 2 w 903"/>
                <a:gd name="T51" fmla="*/ 595 h 903"/>
                <a:gd name="T52" fmla="*/ 7 w 903"/>
                <a:gd name="T53" fmla="*/ 599 h 903"/>
                <a:gd name="T54" fmla="*/ 12 w 903"/>
                <a:gd name="T55" fmla="*/ 602 h 903"/>
                <a:gd name="T56" fmla="*/ 437 w 903"/>
                <a:gd name="T57" fmla="*/ 602 h 903"/>
                <a:gd name="T58" fmla="*/ 260 w 903"/>
                <a:gd name="T59" fmla="*/ 877 h 903"/>
                <a:gd name="T60" fmla="*/ 257 w 903"/>
                <a:gd name="T61" fmla="*/ 883 h 903"/>
                <a:gd name="T62" fmla="*/ 256 w 903"/>
                <a:gd name="T63" fmla="*/ 888 h 903"/>
                <a:gd name="T64" fmla="*/ 257 w 903"/>
                <a:gd name="T65" fmla="*/ 893 h 903"/>
                <a:gd name="T66" fmla="*/ 260 w 903"/>
                <a:gd name="T67" fmla="*/ 899 h 903"/>
                <a:gd name="T68" fmla="*/ 265 w 903"/>
                <a:gd name="T69" fmla="*/ 902 h 903"/>
                <a:gd name="T70" fmla="*/ 271 w 903"/>
                <a:gd name="T71" fmla="*/ 903 h 903"/>
                <a:gd name="T72" fmla="*/ 277 w 903"/>
                <a:gd name="T73" fmla="*/ 902 h 903"/>
                <a:gd name="T74" fmla="*/ 281 w 903"/>
                <a:gd name="T75" fmla="*/ 899 h 903"/>
                <a:gd name="T76" fmla="*/ 621 w 903"/>
                <a:gd name="T77" fmla="*/ 899 h 903"/>
                <a:gd name="T78" fmla="*/ 627 w 903"/>
                <a:gd name="T79" fmla="*/ 902 h 903"/>
                <a:gd name="T80" fmla="*/ 632 w 903"/>
                <a:gd name="T81" fmla="*/ 903 h 903"/>
                <a:gd name="T82" fmla="*/ 637 w 903"/>
                <a:gd name="T83" fmla="*/ 902 h 903"/>
                <a:gd name="T84" fmla="*/ 643 w 903"/>
                <a:gd name="T85" fmla="*/ 899 h 903"/>
                <a:gd name="T86" fmla="*/ 646 w 903"/>
                <a:gd name="T87" fmla="*/ 893 h 903"/>
                <a:gd name="T88" fmla="*/ 647 w 903"/>
                <a:gd name="T89" fmla="*/ 888 h 903"/>
                <a:gd name="T90" fmla="*/ 646 w 903"/>
                <a:gd name="T91" fmla="*/ 883 h 903"/>
                <a:gd name="T92" fmla="*/ 643 w 903"/>
                <a:gd name="T93" fmla="*/ 877 h 903"/>
                <a:gd name="T94" fmla="*/ 467 w 903"/>
                <a:gd name="T95" fmla="*/ 602 h 903"/>
                <a:gd name="T96" fmla="*/ 892 w 903"/>
                <a:gd name="T97" fmla="*/ 602 h 903"/>
                <a:gd name="T98" fmla="*/ 897 w 903"/>
                <a:gd name="T99" fmla="*/ 599 h 903"/>
                <a:gd name="T100" fmla="*/ 900 w 903"/>
                <a:gd name="T101" fmla="*/ 595 h 903"/>
                <a:gd name="T102" fmla="*/ 902 w 903"/>
                <a:gd name="T103" fmla="*/ 590 h 903"/>
                <a:gd name="T104" fmla="*/ 903 w 903"/>
                <a:gd name="T105" fmla="*/ 15 h 903"/>
                <a:gd name="T106" fmla="*/ 902 w 903"/>
                <a:gd name="T107" fmla="*/ 8 h 903"/>
                <a:gd name="T108" fmla="*/ 899 w 903"/>
                <a:gd name="T109" fmla="*/ 4 h 903"/>
                <a:gd name="T110" fmla="*/ 894 w 903"/>
                <a:gd name="T111" fmla="*/ 1 h 903"/>
                <a:gd name="T112" fmla="*/ 888 w 903"/>
                <a:gd name="T113" fmla="*/ 0 h 9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903" h="903">
                  <a:moveTo>
                    <a:pt x="813" y="496"/>
                  </a:moveTo>
                  <a:lnTo>
                    <a:pt x="812" y="500"/>
                  </a:lnTo>
                  <a:lnTo>
                    <a:pt x="811" y="502"/>
                  </a:lnTo>
                  <a:lnTo>
                    <a:pt x="810" y="505"/>
                  </a:lnTo>
                  <a:lnTo>
                    <a:pt x="808" y="507"/>
                  </a:lnTo>
                  <a:lnTo>
                    <a:pt x="806" y="509"/>
                  </a:lnTo>
                  <a:lnTo>
                    <a:pt x="804" y="510"/>
                  </a:lnTo>
                  <a:lnTo>
                    <a:pt x="800" y="511"/>
                  </a:lnTo>
                  <a:lnTo>
                    <a:pt x="797" y="511"/>
                  </a:lnTo>
                  <a:lnTo>
                    <a:pt x="105" y="511"/>
                  </a:lnTo>
                  <a:lnTo>
                    <a:pt x="102" y="511"/>
                  </a:lnTo>
                  <a:lnTo>
                    <a:pt x="99" y="510"/>
                  </a:lnTo>
                  <a:lnTo>
                    <a:pt x="97" y="509"/>
                  </a:lnTo>
                  <a:lnTo>
                    <a:pt x="95" y="507"/>
                  </a:lnTo>
                  <a:lnTo>
                    <a:pt x="93" y="505"/>
                  </a:lnTo>
                  <a:lnTo>
                    <a:pt x="92" y="502"/>
                  </a:lnTo>
                  <a:lnTo>
                    <a:pt x="90" y="500"/>
                  </a:lnTo>
                  <a:lnTo>
                    <a:pt x="90" y="496"/>
                  </a:lnTo>
                  <a:lnTo>
                    <a:pt x="90" y="316"/>
                  </a:lnTo>
                  <a:lnTo>
                    <a:pt x="90" y="105"/>
                  </a:lnTo>
                  <a:lnTo>
                    <a:pt x="90" y="102"/>
                  </a:lnTo>
                  <a:lnTo>
                    <a:pt x="92" y="100"/>
                  </a:lnTo>
                  <a:lnTo>
                    <a:pt x="93" y="96"/>
                  </a:lnTo>
                  <a:lnTo>
                    <a:pt x="95" y="94"/>
                  </a:lnTo>
                  <a:lnTo>
                    <a:pt x="97" y="92"/>
                  </a:lnTo>
                  <a:lnTo>
                    <a:pt x="99" y="91"/>
                  </a:lnTo>
                  <a:lnTo>
                    <a:pt x="102" y="90"/>
                  </a:lnTo>
                  <a:lnTo>
                    <a:pt x="105" y="90"/>
                  </a:lnTo>
                  <a:lnTo>
                    <a:pt x="798" y="90"/>
                  </a:lnTo>
                  <a:lnTo>
                    <a:pt x="800" y="90"/>
                  </a:lnTo>
                  <a:lnTo>
                    <a:pt x="804" y="91"/>
                  </a:lnTo>
                  <a:lnTo>
                    <a:pt x="806" y="92"/>
                  </a:lnTo>
                  <a:lnTo>
                    <a:pt x="808" y="94"/>
                  </a:lnTo>
                  <a:lnTo>
                    <a:pt x="810" y="96"/>
                  </a:lnTo>
                  <a:lnTo>
                    <a:pt x="811" y="100"/>
                  </a:lnTo>
                  <a:lnTo>
                    <a:pt x="812" y="102"/>
                  </a:lnTo>
                  <a:lnTo>
                    <a:pt x="813" y="105"/>
                  </a:lnTo>
                  <a:lnTo>
                    <a:pt x="813" y="496"/>
                  </a:lnTo>
                  <a:close/>
                  <a:moveTo>
                    <a:pt x="888" y="0"/>
                  </a:moveTo>
                  <a:lnTo>
                    <a:pt x="15" y="0"/>
                  </a:lnTo>
                  <a:lnTo>
                    <a:pt x="12" y="0"/>
                  </a:lnTo>
                  <a:lnTo>
                    <a:pt x="9" y="1"/>
                  </a:lnTo>
                  <a:lnTo>
                    <a:pt x="7" y="2"/>
                  </a:lnTo>
                  <a:lnTo>
                    <a:pt x="5" y="4"/>
                  </a:lnTo>
                  <a:lnTo>
                    <a:pt x="2" y="6"/>
                  </a:lnTo>
                  <a:lnTo>
                    <a:pt x="1" y="8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587"/>
                  </a:lnTo>
                  <a:lnTo>
                    <a:pt x="0" y="590"/>
                  </a:lnTo>
                  <a:lnTo>
                    <a:pt x="1" y="593"/>
                  </a:lnTo>
                  <a:lnTo>
                    <a:pt x="2" y="595"/>
                  </a:lnTo>
                  <a:lnTo>
                    <a:pt x="5" y="597"/>
                  </a:lnTo>
                  <a:lnTo>
                    <a:pt x="7" y="599"/>
                  </a:lnTo>
                  <a:lnTo>
                    <a:pt x="9" y="601"/>
                  </a:lnTo>
                  <a:lnTo>
                    <a:pt x="12" y="602"/>
                  </a:lnTo>
                  <a:lnTo>
                    <a:pt x="15" y="602"/>
                  </a:lnTo>
                  <a:lnTo>
                    <a:pt x="437" y="602"/>
                  </a:lnTo>
                  <a:lnTo>
                    <a:pt x="437" y="701"/>
                  </a:lnTo>
                  <a:lnTo>
                    <a:pt x="260" y="877"/>
                  </a:lnTo>
                  <a:lnTo>
                    <a:pt x="259" y="879"/>
                  </a:lnTo>
                  <a:lnTo>
                    <a:pt x="257" y="883"/>
                  </a:lnTo>
                  <a:lnTo>
                    <a:pt x="256" y="885"/>
                  </a:lnTo>
                  <a:lnTo>
                    <a:pt x="256" y="888"/>
                  </a:lnTo>
                  <a:lnTo>
                    <a:pt x="256" y="891"/>
                  </a:lnTo>
                  <a:lnTo>
                    <a:pt x="257" y="893"/>
                  </a:lnTo>
                  <a:lnTo>
                    <a:pt x="259" y="897"/>
                  </a:lnTo>
                  <a:lnTo>
                    <a:pt x="260" y="899"/>
                  </a:lnTo>
                  <a:lnTo>
                    <a:pt x="263" y="901"/>
                  </a:lnTo>
                  <a:lnTo>
                    <a:pt x="265" y="902"/>
                  </a:lnTo>
                  <a:lnTo>
                    <a:pt x="268" y="903"/>
                  </a:lnTo>
                  <a:lnTo>
                    <a:pt x="271" y="903"/>
                  </a:lnTo>
                  <a:lnTo>
                    <a:pt x="274" y="903"/>
                  </a:lnTo>
                  <a:lnTo>
                    <a:pt x="277" y="902"/>
                  </a:lnTo>
                  <a:lnTo>
                    <a:pt x="279" y="901"/>
                  </a:lnTo>
                  <a:lnTo>
                    <a:pt x="281" y="899"/>
                  </a:lnTo>
                  <a:lnTo>
                    <a:pt x="452" y="728"/>
                  </a:lnTo>
                  <a:lnTo>
                    <a:pt x="621" y="899"/>
                  </a:lnTo>
                  <a:lnTo>
                    <a:pt x="623" y="901"/>
                  </a:lnTo>
                  <a:lnTo>
                    <a:pt x="627" y="902"/>
                  </a:lnTo>
                  <a:lnTo>
                    <a:pt x="629" y="903"/>
                  </a:lnTo>
                  <a:lnTo>
                    <a:pt x="632" y="903"/>
                  </a:lnTo>
                  <a:lnTo>
                    <a:pt x="635" y="903"/>
                  </a:lnTo>
                  <a:lnTo>
                    <a:pt x="637" y="902"/>
                  </a:lnTo>
                  <a:lnTo>
                    <a:pt x="641" y="901"/>
                  </a:lnTo>
                  <a:lnTo>
                    <a:pt x="643" y="899"/>
                  </a:lnTo>
                  <a:lnTo>
                    <a:pt x="645" y="897"/>
                  </a:lnTo>
                  <a:lnTo>
                    <a:pt x="646" y="893"/>
                  </a:lnTo>
                  <a:lnTo>
                    <a:pt x="647" y="891"/>
                  </a:lnTo>
                  <a:lnTo>
                    <a:pt x="647" y="888"/>
                  </a:lnTo>
                  <a:lnTo>
                    <a:pt x="647" y="885"/>
                  </a:lnTo>
                  <a:lnTo>
                    <a:pt x="646" y="883"/>
                  </a:lnTo>
                  <a:lnTo>
                    <a:pt x="645" y="879"/>
                  </a:lnTo>
                  <a:lnTo>
                    <a:pt x="643" y="877"/>
                  </a:lnTo>
                  <a:lnTo>
                    <a:pt x="467" y="701"/>
                  </a:lnTo>
                  <a:lnTo>
                    <a:pt x="467" y="602"/>
                  </a:lnTo>
                  <a:lnTo>
                    <a:pt x="888" y="602"/>
                  </a:lnTo>
                  <a:lnTo>
                    <a:pt x="892" y="602"/>
                  </a:lnTo>
                  <a:lnTo>
                    <a:pt x="894" y="601"/>
                  </a:lnTo>
                  <a:lnTo>
                    <a:pt x="897" y="599"/>
                  </a:lnTo>
                  <a:lnTo>
                    <a:pt x="899" y="597"/>
                  </a:lnTo>
                  <a:lnTo>
                    <a:pt x="900" y="595"/>
                  </a:lnTo>
                  <a:lnTo>
                    <a:pt x="902" y="593"/>
                  </a:lnTo>
                  <a:lnTo>
                    <a:pt x="902" y="590"/>
                  </a:lnTo>
                  <a:lnTo>
                    <a:pt x="903" y="587"/>
                  </a:lnTo>
                  <a:lnTo>
                    <a:pt x="903" y="15"/>
                  </a:lnTo>
                  <a:lnTo>
                    <a:pt x="902" y="12"/>
                  </a:lnTo>
                  <a:lnTo>
                    <a:pt x="902" y="8"/>
                  </a:lnTo>
                  <a:lnTo>
                    <a:pt x="900" y="6"/>
                  </a:lnTo>
                  <a:lnTo>
                    <a:pt x="899" y="4"/>
                  </a:lnTo>
                  <a:lnTo>
                    <a:pt x="897" y="2"/>
                  </a:lnTo>
                  <a:lnTo>
                    <a:pt x="894" y="1"/>
                  </a:lnTo>
                  <a:lnTo>
                    <a:pt x="892" y="0"/>
                  </a:lnTo>
                  <a:lnTo>
                    <a:pt x="88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566">
              <a:extLst>
                <a:ext uri="{FF2B5EF4-FFF2-40B4-BE49-F238E27FC236}">
                  <a16:creationId xmlns:a16="http://schemas.microsoft.com/office/drawing/2014/main" id="{52F98FF4-AA67-416D-9B3A-59DD098366D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54225" y="4843463"/>
              <a:ext cx="200025" cy="73025"/>
            </a:xfrm>
            <a:custGeom>
              <a:avLst/>
              <a:gdLst>
                <a:gd name="T0" fmla="*/ 151 w 632"/>
                <a:gd name="T1" fmla="*/ 151 h 226"/>
                <a:gd name="T2" fmla="*/ 157 w 632"/>
                <a:gd name="T3" fmla="*/ 149 h 226"/>
                <a:gd name="T4" fmla="*/ 161 w 632"/>
                <a:gd name="T5" fmla="*/ 146 h 226"/>
                <a:gd name="T6" fmla="*/ 288 w 632"/>
                <a:gd name="T7" fmla="*/ 217 h 226"/>
                <a:gd name="T8" fmla="*/ 292 w 632"/>
                <a:gd name="T9" fmla="*/ 223 h 226"/>
                <a:gd name="T10" fmla="*/ 299 w 632"/>
                <a:gd name="T11" fmla="*/ 226 h 226"/>
                <a:gd name="T12" fmla="*/ 302 w 632"/>
                <a:gd name="T13" fmla="*/ 226 h 226"/>
                <a:gd name="T14" fmla="*/ 307 w 632"/>
                <a:gd name="T15" fmla="*/ 225 h 226"/>
                <a:gd name="T16" fmla="*/ 313 w 632"/>
                <a:gd name="T17" fmla="*/ 222 h 226"/>
                <a:gd name="T18" fmla="*/ 471 w 632"/>
                <a:gd name="T19" fmla="*/ 191 h 226"/>
                <a:gd name="T20" fmla="*/ 477 w 632"/>
                <a:gd name="T21" fmla="*/ 195 h 226"/>
                <a:gd name="T22" fmla="*/ 483 w 632"/>
                <a:gd name="T23" fmla="*/ 196 h 226"/>
                <a:gd name="T24" fmla="*/ 488 w 632"/>
                <a:gd name="T25" fmla="*/ 194 h 226"/>
                <a:gd name="T26" fmla="*/ 494 w 632"/>
                <a:gd name="T27" fmla="*/ 191 h 226"/>
                <a:gd name="T28" fmla="*/ 631 w 632"/>
                <a:gd name="T29" fmla="*/ 23 h 226"/>
                <a:gd name="T30" fmla="*/ 632 w 632"/>
                <a:gd name="T31" fmla="*/ 16 h 226"/>
                <a:gd name="T32" fmla="*/ 632 w 632"/>
                <a:gd name="T33" fmla="*/ 11 h 226"/>
                <a:gd name="T34" fmla="*/ 629 w 632"/>
                <a:gd name="T35" fmla="*/ 5 h 226"/>
                <a:gd name="T36" fmla="*/ 625 w 632"/>
                <a:gd name="T37" fmla="*/ 2 h 226"/>
                <a:gd name="T38" fmla="*/ 619 w 632"/>
                <a:gd name="T39" fmla="*/ 0 h 226"/>
                <a:gd name="T40" fmla="*/ 613 w 632"/>
                <a:gd name="T41" fmla="*/ 1 h 226"/>
                <a:gd name="T42" fmla="*/ 607 w 632"/>
                <a:gd name="T43" fmla="*/ 3 h 226"/>
                <a:gd name="T44" fmla="*/ 481 w 632"/>
                <a:gd name="T45" fmla="*/ 159 h 226"/>
                <a:gd name="T46" fmla="*/ 415 w 632"/>
                <a:gd name="T47" fmla="*/ 93 h 226"/>
                <a:gd name="T48" fmla="*/ 409 w 632"/>
                <a:gd name="T49" fmla="*/ 91 h 226"/>
                <a:gd name="T50" fmla="*/ 404 w 632"/>
                <a:gd name="T51" fmla="*/ 91 h 226"/>
                <a:gd name="T52" fmla="*/ 398 w 632"/>
                <a:gd name="T53" fmla="*/ 93 h 226"/>
                <a:gd name="T54" fmla="*/ 307 w 632"/>
                <a:gd name="T55" fmla="*/ 185 h 226"/>
                <a:gd name="T56" fmla="*/ 247 w 632"/>
                <a:gd name="T57" fmla="*/ 39 h 226"/>
                <a:gd name="T58" fmla="*/ 242 w 632"/>
                <a:gd name="T59" fmla="*/ 34 h 226"/>
                <a:gd name="T60" fmla="*/ 234 w 632"/>
                <a:gd name="T61" fmla="*/ 33 h 226"/>
                <a:gd name="T62" fmla="*/ 227 w 632"/>
                <a:gd name="T63" fmla="*/ 35 h 226"/>
                <a:gd name="T64" fmla="*/ 144 w 632"/>
                <a:gd name="T65" fmla="*/ 121 h 226"/>
                <a:gd name="T66" fmla="*/ 12 w 632"/>
                <a:gd name="T67" fmla="*/ 121 h 226"/>
                <a:gd name="T68" fmla="*/ 7 w 632"/>
                <a:gd name="T69" fmla="*/ 123 h 226"/>
                <a:gd name="T70" fmla="*/ 3 w 632"/>
                <a:gd name="T71" fmla="*/ 128 h 226"/>
                <a:gd name="T72" fmla="*/ 0 w 632"/>
                <a:gd name="T73" fmla="*/ 133 h 226"/>
                <a:gd name="T74" fmla="*/ 0 w 632"/>
                <a:gd name="T75" fmla="*/ 138 h 226"/>
                <a:gd name="T76" fmla="*/ 3 w 632"/>
                <a:gd name="T77" fmla="*/ 144 h 226"/>
                <a:gd name="T78" fmla="*/ 7 w 632"/>
                <a:gd name="T79" fmla="*/ 148 h 226"/>
                <a:gd name="T80" fmla="*/ 12 w 632"/>
                <a:gd name="T81" fmla="*/ 150 h 226"/>
                <a:gd name="T82" fmla="*/ 15 w 632"/>
                <a:gd name="T83" fmla="*/ 151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632" h="226">
                  <a:moveTo>
                    <a:pt x="15" y="151"/>
                  </a:moveTo>
                  <a:lnTo>
                    <a:pt x="151" y="151"/>
                  </a:lnTo>
                  <a:lnTo>
                    <a:pt x="154" y="150"/>
                  </a:lnTo>
                  <a:lnTo>
                    <a:pt x="157" y="149"/>
                  </a:lnTo>
                  <a:lnTo>
                    <a:pt x="159" y="148"/>
                  </a:lnTo>
                  <a:lnTo>
                    <a:pt x="161" y="146"/>
                  </a:lnTo>
                  <a:lnTo>
                    <a:pt x="230" y="75"/>
                  </a:lnTo>
                  <a:lnTo>
                    <a:pt x="288" y="217"/>
                  </a:lnTo>
                  <a:lnTo>
                    <a:pt x="289" y="220"/>
                  </a:lnTo>
                  <a:lnTo>
                    <a:pt x="292" y="223"/>
                  </a:lnTo>
                  <a:lnTo>
                    <a:pt x="294" y="224"/>
                  </a:lnTo>
                  <a:lnTo>
                    <a:pt x="299" y="226"/>
                  </a:lnTo>
                  <a:lnTo>
                    <a:pt x="300" y="226"/>
                  </a:lnTo>
                  <a:lnTo>
                    <a:pt x="302" y="226"/>
                  </a:lnTo>
                  <a:lnTo>
                    <a:pt x="304" y="226"/>
                  </a:lnTo>
                  <a:lnTo>
                    <a:pt x="307" y="225"/>
                  </a:lnTo>
                  <a:lnTo>
                    <a:pt x="309" y="223"/>
                  </a:lnTo>
                  <a:lnTo>
                    <a:pt x="313" y="222"/>
                  </a:lnTo>
                  <a:lnTo>
                    <a:pt x="407" y="127"/>
                  </a:lnTo>
                  <a:lnTo>
                    <a:pt x="471" y="191"/>
                  </a:lnTo>
                  <a:lnTo>
                    <a:pt x="473" y="193"/>
                  </a:lnTo>
                  <a:lnTo>
                    <a:pt x="477" y="195"/>
                  </a:lnTo>
                  <a:lnTo>
                    <a:pt x="480" y="196"/>
                  </a:lnTo>
                  <a:lnTo>
                    <a:pt x="483" y="196"/>
                  </a:lnTo>
                  <a:lnTo>
                    <a:pt x="486" y="195"/>
                  </a:lnTo>
                  <a:lnTo>
                    <a:pt x="488" y="194"/>
                  </a:lnTo>
                  <a:lnTo>
                    <a:pt x="492" y="193"/>
                  </a:lnTo>
                  <a:lnTo>
                    <a:pt x="494" y="191"/>
                  </a:lnTo>
                  <a:lnTo>
                    <a:pt x="629" y="25"/>
                  </a:lnTo>
                  <a:lnTo>
                    <a:pt x="631" y="23"/>
                  </a:lnTo>
                  <a:lnTo>
                    <a:pt x="632" y="19"/>
                  </a:lnTo>
                  <a:lnTo>
                    <a:pt x="632" y="16"/>
                  </a:lnTo>
                  <a:lnTo>
                    <a:pt x="632" y="14"/>
                  </a:lnTo>
                  <a:lnTo>
                    <a:pt x="632" y="11"/>
                  </a:lnTo>
                  <a:lnTo>
                    <a:pt x="631" y="9"/>
                  </a:lnTo>
                  <a:lnTo>
                    <a:pt x="629" y="5"/>
                  </a:lnTo>
                  <a:lnTo>
                    <a:pt x="627" y="3"/>
                  </a:lnTo>
                  <a:lnTo>
                    <a:pt x="625" y="2"/>
                  </a:lnTo>
                  <a:lnTo>
                    <a:pt x="621" y="1"/>
                  </a:lnTo>
                  <a:lnTo>
                    <a:pt x="619" y="0"/>
                  </a:lnTo>
                  <a:lnTo>
                    <a:pt x="616" y="0"/>
                  </a:lnTo>
                  <a:lnTo>
                    <a:pt x="613" y="1"/>
                  </a:lnTo>
                  <a:lnTo>
                    <a:pt x="611" y="2"/>
                  </a:lnTo>
                  <a:lnTo>
                    <a:pt x="607" y="3"/>
                  </a:lnTo>
                  <a:lnTo>
                    <a:pt x="605" y="5"/>
                  </a:lnTo>
                  <a:lnTo>
                    <a:pt x="481" y="159"/>
                  </a:lnTo>
                  <a:lnTo>
                    <a:pt x="418" y="95"/>
                  </a:lnTo>
                  <a:lnTo>
                    <a:pt x="415" y="93"/>
                  </a:lnTo>
                  <a:lnTo>
                    <a:pt x="412" y="91"/>
                  </a:lnTo>
                  <a:lnTo>
                    <a:pt x="409" y="91"/>
                  </a:lnTo>
                  <a:lnTo>
                    <a:pt x="407" y="90"/>
                  </a:lnTo>
                  <a:lnTo>
                    <a:pt x="404" y="91"/>
                  </a:lnTo>
                  <a:lnTo>
                    <a:pt x="400" y="91"/>
                  </a:lnTo>
                  <a:lnTo>
                    <a:pt x="398" y="93"/>
                  </a:lnTo>
                  <a:lnTo>
                    <a:pt x="396" y="95"/>
                  </a:lnTo>
                  <a:lnTo>
                    <a:pt x="307" y="185"/>
                  </a:lnTo>
                  <a:lnTo>
                    <a:pt x="249" y="42"/>
                  </a:lnTo>
                  <a:lnTo>
                    <a:pt x="247" y="39"/>
                  </a:lnTo>
                  <a:lnTo>
                    <a:pt x="244" y="36"/>
                  </a:lnTo>
                  <a:lnTo>
                    <a:pt x="242" y="34"/>
                  </a:lnTo>
                  <a:lnTo>
                    <a:pt x="237" y="33"/>
                  </a:lnTo>
                  <a:lnTo>
                    <a:pt x="234" y="33"/>
                  </a:lnTo>
                  <a:lnTo>
                    <a:pt x="230" y="33"/>
                  </a:lnTo>
                  <a:lnTo>
                    <a:pt x="227" y="35"/>
                  </a:lnTo>
                  <a:lnTo>
                    <a:pt x="224" y="38"/>
                  </a:lnTo>
                  <a:lnTo>
                    <a:pt x="144" y="121"/>
                  </a:lnTo>
                  <a:lnTo>
                    <a:pt x="15" y="121"/>
                  </a:lnTo>
                  <a:lnTo>
                    <a:pt x="12" y="121"/>
                  </a:lnTo>
                  <a:lnTo>
                    <a:pt x="9" y="122"/>
                  </a:lnTo>
                  <a:lnTo>
                    <a:pt x="7" y="123"/>
                  </a:lnTo>
                  <a:lnTo>
                    <a:pt x="5" y="126"/>
                  </a:lnTo>
                  <a:lnTo>
                    <a:pt x="3" y="128"/>
                  </a:lnTo>
                  <a:lnTo>
                    <a:pt x="2" y="130"/>
                  </a:lnTo>
                  <a:lnTo>
                    <a:pt x="0" y="133"/>
                  </a:lnTo>
                  <a:lnTo>
                    <a:pt x="0" y="136"/>
                  </a:lnTo>
                  <a:lnTo>
                    <a:pt x="0" y="138"/>
                  </a:lnTo>
                  <a:lnTo>
                    <a:pt x="2" y="142"/>
                  </a:lnTo>
                  <a:lnTo>
                    <a:pt x="3" y="144"/>
                  </a:lnTo>
                  <a:lnTo>
                    <a:pt x="5" y="146"/>
                  </a:lnTo>
                  <a:lnTo>
                    <a:pt x="7" y="148"/>
                  </a:lnTo>
                  <a:lnTo>
                    <a:pt x="9" y="150"/>
                  </a:lnTo>
                  <a:lnTo>
                    <a:pt x="12" y="150"/>
                  </a:lnTo>
                  <a:lnTo>
                    <a:pt x="15" y="151"/>
                  </a:lnTo>
                  <a:lnTo>
                    <a:pt x="15" y="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9230381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2526AC1-01A0-4398-9561-390D36366C2F}"/>
              </a:ext>
            </a:extLst>
          </p:cNvPr>
          <p:cNvSpPr/>
          <p:nvPr/>
        </p:nvSpPr>
        <p:spPr>
          <a:xfrm>
            <a:off x="-90153" y="-115910"/>
            <a:ext cx="12376597" cy="7083380"/>
          </a:xfrm>
          <a:prstGeom prst="rect">
            <a:avLst/>
          </a:prstGeom>
          <a:solidFill>
            <a:srgbClr val="E0FFE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ED23A4-4876-47D1-935E-0B901FEDEB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368" y="-71604"/>
            <a:ext cx="10515600" cy="1325563"/>
          </a:xfrm>
        </p:spPr>
        <p:txBody>
          <a:bodyPr/>
          <a:lstStyle/>
          <a:p>
            <a:r>
              <a:rPr lang="en-US" dirty="0" err="1"/>
              <a:t>Motivasi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5AEC8F9-333B-464C-8D1D-95FF93D9F3CC}"/>
              </a:ext>
            </a:extLst>
          </p:cNvPr>
          <p:cNvSpPr/>
          <p:nvPr/>
        </p:nvSpPr>
        <p:spPr>
          <a:xfrm>
            <a:off x="715368" y="1385677"/>
            <a:ext cx="4252415" cy="8116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Machine Learning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1DD6C8C-50F7-4DB5-97CB-1006483B6B3E}"/>
              </a:ext>
            </a:extLst>
          </p:cNvPr>
          <p:cNvSpPr/>
          <p:nvPr/>
        </p:nvSpPr>
        <p:spPr>
          <a:xfrm>
            <a:off x="5535303" y="1385677"/>
            <a:ext cx="4252415" cy="8116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Python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2102D3C-C3A0-4ACB-8158-4692DCD58E84}"/>
              </a:ext>
            </a:extLst>
          </p:cNvPr>
          <p:cNvSpPr/>
          <p:nvPr/>
        </p:nvSpPr>
        <p:spPr>
          <a:xfrm>
            <a:off x="715368" y="3529670"/>
            <a:ext cx="4252415" cy="81161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Semi-Supervised Learning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235B0A7-4F7C-4EDA-B1D8-DD342E4CE672}"/>
              </a:ext>
            </a:extLst>
          </p:cNvPr>
          <p:cNvSpPr/>
          <p:nvPr/>
        </p:nvSpPr>
        <p:spPr>
          <a:xfrm>
            <a:off x="5958384" y="4179290"/>
            <a:ext cx="4252415" cy="81161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Computer Vision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91AD2A1-0CD7-410E-AED9-47DE99289650}"/>
              </a:ext>
            </a:extLst>
          </p:cNvPr>
          <p:cNvSpPr/>
          <p:nvPr/>
        </p:nvSpPr>
        <p:spPr>
          <a:xfrm>
            <a:off x="5958385" y="2904955"/>
            <a:ext cx="4252415" cy="81161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Data </a:t>
            </a:r>
            <a:r>
              <a:rPr lang="en-US" sz="2800" b="1" dirty="0" err="1"/>
              <a:t>Spasial</a:t>
            </a:r>
            <a:endParaRPr lang="en-US" sz="2800" b="1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9C88C87-E7A3-477E-886D-7C16F1F77D06}"/>
              </a:ext>
            </a:extLst>
          </p:cNvPr>
          <p:cNvSpPr/>
          <p:nvPr/>
        </p:nvSpPr>
        <p:spPr>
          <a:xfrm>
            <a:off x="3078705" y="5590105"/>
            <a:ext cx="4252415" cy="811612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err="1"/>
              <a:t>Skripsi</a:t>
            </a:r>
            <a:endParaRPr lang="en-US" sz="2800" b="1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98196F8-F863-466F-B740-404A4A123F34}"/>
              </a:ext>
            </a:extLst>
          </p:cNvPr>
          <p:cNvCxnSpPr/>
          <p:nvPr/>
        </p:nvCxnSpPr>
        <p:spPr>
          <a:xfrm>
            <a:off x="0" y="2552131"/>
            <a:ext cx="121920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5A57535-1956-4ED8-8B4D-4FC5DCB728D5}"/>
              </a:ext>
            </a:extLst>
          </p:cNvPr>
          <p:cNvCxnSpPr/>
          <p:nvPr/>
        </p:nvCxnSpPr>
        <p:spPr>
          <a:xfrm>
            <a:off x="10413242" y="1253959"/>
            <a:ext cx="0" cy="546074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7938B4C-65ED-48FA-A581-2846A54A617F}"/>
              </a:ext>
            </a:extLst>
          </p:cNvPr>
          <p:cNvCxnSpPr/>
          <p:nvPr/>
        </p:nvCxnSpPr>
        <p:spPr>
          <a:xfrm>
            <a:off x="94444" y="5311253"/>
            <a:ext cx="121920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A8FB4104-C050-4CCE-A933-AFEE0C03A735}"/>
              </a:ext>
            </a:extLst>
          </p:cNvPr>
          <p:cNvSpPr/>
          <p:nvPr/>
        </p:nvSpPr>
        <p:spPr>
          <a:xfrm>
            <a:off x="10413242" y="1380254"/>
            <a:ext cx="1873203" cy="81161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Semester 3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0EF1FCF-AEDD-4C79-979A-9AEA2E876156}"/>
              </a:ext>
            </a:extLst>
          </p:cNvPr>
          <p:cNvSpPr/>
          <p:nvPr/>
        </p:nvSpPr>
        <p:spPr>
          <a:xfrm>
            <a:off x="10418881" y="3535626"/>
            <a:ext cx="1873203" cy="81161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Semester 5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EAF00F4-08F5-4F03-B51B-36A5FF8CD264}"/>
              </a:ext>
            </a:extLst>
          </p:cNvPr>
          <p:cNvSpPr/>
          <p:nvPr/>
        </p:nvSpPr>
        <p:spPr>
          <a:xfrm>
            <a:off x="10418881" y="5590105"/>
            <a:ext cx="1873203" cy="81161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Semester 8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1A5D1B7-0708-4C86-9A3F-7FB01B5FEB65}"/>
              </a:ext>
            </a:extLst>
          </p:cNvPr>
          <p:cNvCxnSpPr/>
          <p:nvPr/>
        </p:nvCxnSpPr>
        <p:spPr>
          <a:xfrm>
            <a:off x="5718412" y="2191866"/>
            <a:ext cx="0" cy="33982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B79645E-BF74-48B2-8EB6-DD3B08D0C9F8}"/>
              </a:ext>
            </a:extLst>
          </p:cNvPr>
          <p:cNvCxnSpPr>
            <a:cxnSpLocks/>
          </p:cNvCxnSpPr>
          <p:nvPr/>
        </p:nvCxnSpPr>
        <p:spPr>
          <a:xfrm>
            <a:off x="3714466" y="4341282"/>
            <a:ext cx="0" cy="12488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C3FBED5-EF18-4B59-A0A7-362C2FE82D56}"/>
              </a:ext>
            </a:extLst>
          </p:cNvPr>
          <p:cNvCxnSpPr>
            <a:cxnSpLocks/>
          </p:cNvCxnSpPr>
          <p:nvPr/>
        </p:nvCxnSpPr>
        <p:spPr>
          <a:xfrm>
            <a:off x="3714466" y="2192939"/>
            <a:ext cx="0" cy="133673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78D914C-CC92-49E6-A776-463CBB60CEDB}"/>
              </a:ext>
            </a:extLst>
          </p:cNvPr>
          <p:cNvCxnSpPr>
            <a:cxnSpLocks/>
          </p:cNvCxnSpPr>
          <p:nvPr/>
        </p:nvCxnSpPr>
        <p:spPr>
          <a:xfrm>
            <a:off x="6869374" y="3716567"/>
            <a:ext cx="0" cy="46272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68937E0-8B14-453B-AABF-9D539708DCB3}"/>
              </a:ext>
            </a:extLst>
          </p:cNvPr>
          <p:cNvCxnSpPr>
            <a:cxnSpLocks/>
          </p:cNvCxnSpPr>
          <p:nvPr/>
        </p:nvCxnSpPr>
        <p:spPr>
          <a:xfrm>
            <a:off x="6869374" y="4990902"/>
            <a:ext cx="0" cy="5992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4282FB15-4957-496E-B32F-4185EB0DD83A}"/>
              </a:ext>
            </a:extLst>
          </p:cNvPr>
          <p:cNvSpPr/>
          <p:nvPr/>
        </p:nvSpPr>
        <p:spPr>
          <a:xfrm>
            <a:off x="11719774" y="6401717"/>
            <a:ext cx="472203" cy="456283"/>
          </a:xfrm>
          <a:prstGeom prst="roundRect">
            <a:avLst/>
          </a:prstGeom>
          <a:solidFill>
            <a:srgbClr val="2CB037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0056864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1F2FCCA-698E-4654-B54E-845506BD6BCE}"/>
              </a:ext>
            </a:extLst>
          </p:cNvPr>
          <p:cNvSpPr/>
          <p:nvPr/>
        </p:nvSpPr>
        <p:spPr>
          <a:xfrm>
            <a:off x="-90153" y="-115910"/>
            <a:ext cx="12376597" cy="7083380"/>
          </a:xfrm>
          <a:prstGeom prst="rect">
            <a:avLst/>
          </a:prstGeom>
          <a:solidFill>
            <a:srgbClr val="E0FFE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AE0AF125-A834-4CDE-B7C7-29792268F44F}"/>
              </a:ext>
            </a:extLst>
          </p:cNvPr>
          <p:cNvSpPr txBox="1">
            <a:spLocks/>
          </p:cNvSpPr>
          <p:nvPr/>
        </p:nvSpPr>
        <p:spPr>
          <a:xfrm>
            <a:off x="838200" y="1146220"/>
            <a:ext cx="10515600" cy="525549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ID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Kebutuhan</a:t>
            </a:r>
            <a:r>
              <a:rPr lang="en-ID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penerapan</a:t>
            </a:r>
            <a:r>
              <a:rPr lang="en-ID" sz="2400" dirty="0">
                <a:latin typeface="Cambria" panose="02040503050406030204" pitchFamily="18" charset="0"/>
                <a:ea typeface="Cambria" panose="02040503050406030204" pitchFamily="18" charset="0"/>
              </a:rPr>
              <a:t> Computer Vision </a:t>
            </a:r>
            <a:r>
              <a:rPr lang="en-ID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semakin</a:t>
            </a:r>
            <a:r>
              <a:rPr lang="en-ID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dibutuhkan</a:t>
            </a:r>
            <a:r>
              <a:rPr lang="en-ID" sz="2400" dirty="0">
                <a:latin typeface="Cambria" panose="02040503050406030204" pitchFamily="18" charset="0"/>
                <a:ea typeface="Cambria" panose="02040503050406030204" pitchFamily="18" charset="0"/>
              </a:rPr>
              <a:t>.</a:t>
            </a:r>
          </a:p>
          <a:p>
            <a:pPr marL="0" indent="0" algn="just">
              <a:buNone/>
            </a:pPr>
            <a:endParaRPr lang="en-ID" sz="24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indent="0" algn="just">
              <a:buNone/>
            </a:pPr>
            <a:endParaRPr lang="en-ID" sz="24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indent="0" algn="just">
              <a:buNone/>
            </a:pPr>
            <a:endParaRPr lang="en-ID" sz="24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indent="0" algn="just">
              <a:buNone/>
            </a:pPr>
            <a:endParaRPr lang="en-ID" sz="24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indent="0" algn="just">
              <a:buNone/>
            </a:pPr>
            <a:endParaRPr lang="en-ID" sz="24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indent="0" algn="just">
              <a:buNone/>
            </a:pPr>
            <a:endParaRPr lang="en-ID" sz="24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indent="0" algn="just">
              <a:buNone/>
            </a:pPr>
            <a:endParaRPr lang="en-ID" sz="24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indent="0" algn="just">
              <a:buNone/>
            </a:pPr>
            <a:endParaRPr lang="en-ID" sz="24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indent="0" algn="just">
              <a:buNone/>
            </a:pPr>
            <a:r>
              <a:rPr lang="en-ID" sz="2400" dirty="0">
                <a:latin typeface="Cambria" panose="02040503050406030204" pitchFamily="18" charset="0"/>
                <a:ea typeface="Cambria" panose="02040503050406030204" pitchFamily="18" charset="0"/>
              </a:rPr>
              <a:t>Salah </a:t>
            </a:r>
            <a:r>
              <a:rPr lang="en-ID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satu</a:t>
            </a:r>
            <a:r>
              <a:rPr lang="en-ID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subtopik</a:t>
            </a:r>
            <a:r>
              <a:rPr lang="en-ID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riset</a:t>
            </a:r>
            <a:r>
              <a:rPr lang="en-ID" sz="2400" dirty="0">
                <a:latin typeface="Cambria" panose="02040503050406030204" pitchFamily="18" charset="0"/>
                <a:ea typeface="Cambria" panose="02040503050406030204" pitchFamily="18" charset="0"/>
              </a:rPr>
              <a:t> Artificial </a:t>
            </a:r>
            <a:r>
              <a:rPr lang="en-ID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Intellegence</a:t>
            </a:r>
            <a:r>
              <a:rPr lang="en-ID" sz="2400" dirty="0">
                <a:latin typeface="Cambria" panose="02040503050406030204" pitchFamily="18" charset="0"/>
                <a:ea typeface="Cambria" panose="02040503050406030204" pitchFamily="18" charset="0"/>
              </a:rPr>
              <a:t> yang paling </a:t>
            </a:r>
            <a:r>
              <a:rPr lang="en-ID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dibutuhkan</a:t>
            </a:r>
            <a:r>
              <a:rPr lang="en-ID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karena</a:t>
            </a:r>
            <a:r>
              <a:rPr lang="en-ID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sangat</a:t>
            </a:r>
            <a:r>
              <a:rPr lang="en-ID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berguna</a:t>
            </a:r>
            <a:r>
              <a:rPr lang="en-ID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untuk</a:t>
            </a:r>
            <a:r>
              <a:rPr lang="en-ID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berbagai</a:t>
            </a:r>
            <a:r>
              <a:rPr lang="en-ID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industri</a:t>
            </a:r>
            <a:r>
              <a:rPr lang="en-ID" sz="2400" dirty="0">
                <a:latin typeface="Cambria" panose="02040503050406030204" pitchFamily="18" charset="0"/>
                <a:ea typeface="Cambria" panose="02040503050406030204" pitchFamily="18" charset="0"/>
              </a:rPr>
              <a:t>, </a:t>
            </a:r>
            <a:r>
              <a:rPr lang="en-ID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seperti</a:t>
            </a:r>
            <a:r>
              <a:rPr lang="en-ID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kesehatan</a:t>
            </a:r>
            <a:r>
              <a:rPr lang="en-ID" sz="2400" dirty="0">
                <a:latin typeface="Cambria" panose="02040503050406030204" pitchFamily="18" charset="0"/>
                <a:ea typeface="Cambria" panose="02040503050406030204" pitchFamily="18" charset="0"/>
              </a:rPr>
              <a:t>, yang </a:t>
            </a:r>
            <a:r>
              <a:rPr lang="en-ID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berada</a:t>
            </a:r>
            <a:r>
              <a:rPr lang="en-ID" sz="2400" dirty="0">
                <a:latin typeface="Cambria" panose="02040503050406030204" pitchFamily="18" charset="0"/>
                <a:ea typeface="Cambria" panose="02040503050406030204" pitchFamily="18" charset="0"/>
              </a:rPr>
              <a:t> di </a:t>
            </a:r>
            <a:r>
              <a:rPr lang="en-ID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luar</a:t>
            </a:r>
            <a:r>
              <a:rPr lang="en-ID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jangkauan</a:t>
            </a:r>
            <a:r>
              <a:rPr lang="en-ID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kemampuan</a:t>
            </a:r>
            <a:r>
              <a:rPr lang="en-ID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melihat</a:t>
            </a:r>
            <a:r>
              <a:rPr lang="en-ID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manusia</a:t>
            </a:r>
            <a:r>
              <a:rPr lang="en-ID" sz="2400" dirty="0">
                <a:latin typeface="Cambria" panose="02040503050406030204" pitchFamily="18" charset="0"/>
                <a:ea typeface="Cambria" panose="02040503050406030204" pitchFamily="18" charset="0"/>
              </a:rPr>
              <a:t>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48F1B6EB-EC5B-4C4F-A1E3-5D23CC0F0DE4}"/>
              </a:ext>
            </a:extLst>
          </p:cNvPr>
          <p:cNvSpPr txBox="1">
            <a:spLocks/>
          </p:cNvSpPr>
          <p:nvPr/>
        </p:nvSpPr>
        <p:spPr>
          <a:xfrm>
            <a:off x="838200" y="41015"/>
            <a:ext cx="5717146" cy="65230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D" dirty="0" err="1">
                <a:latin typeface="Cambria" panose="02040503050406030204" pitchFamily="18" charset="0"/>
                <a:ea typeface="Cambria" panose="02040503050406030204" pitchFamily="18" charset="0"/>
              </a:rPr>
              <a:t>Urgensi</a:t>
            </a:r>
            <a:r>
              <a:rPr lang="en-ID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dirty="0" err="1">
                <a:latin typeface="Cambria" panose="02040503050406030204" pitchFamily="18" charset="0"/>
                <a:ea typeface="Cambria" panose="02040503050406030204" pitchFamily="18" charset="0"/>
              </a:rPr>
              <a:t>Permasalahan</a:t>
            </a:r>
            <a:endParaRPr lang="en-ID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29A92AB-50BC-4ED8-84B9-15D0FE62AB25}"/>
              </a:ext>
            </a:extLst>
          </p:cNvPr>
          <p:cNvSpPr/>
          <p:nvPr/>
        </p:nvSpPr>
        <p:spPr>
          <a:xfrm>
            <a:off x="11719797" y="6401717"/>
            <a:ext cx="472203" cy="456283"/>
          </a:xfrm>
          <a:prstGeom prst="roundRect">
            <a:avLst/>
          </a:prstGeom>
          <a:solidFill>
            <a:srgbClr val="2CB037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3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0A525C-AFAF-4396-A4E9-B2C2F7B09B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20" t="38065" r="12113" b="57303"/>
          <a:stretch/>
        </p:blipFill>
        <p:spPr>
          <a:xfrm>
            <a:off x="0" y="723587"/>
            <a:ext cx="7456868" cy="203690"/>
          </a:xfrm>
          <a:prstGeom prst="rect">
            <a:avLst/>
          </a:prstGeom>
        </p:spPr>
      </p:pic>
      <p:pic>
        <p:nvPicPr>
          <p:cNvPr id="2050" name="Picture 2" descr="Related image">
            <a:extLst>
              <a:ext uri="{FF2B5EF4-FFF2-40B4-BE49-F238E27FC236}">
                <a16:creationId xmlns:a16="http://schemas.microsoft.com/office/drawing/2014/main" id="{99BC9901-B472-4B52-9A67-7656A26DCF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6390" y="1672921"/>
            <a:ext cx="3940478" cy="2966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computer vision in medical imaging">
            <a:extLst>
              <a:ext uri="{FF2B5EF4-FFF2-40B4-BE49-F238E27FC236}">
                <a16:creationId xmlns:a16="http://schemas.microsoft.com/office/drawing/2014/main" id="{75F946C2-85BD-4C2A-9169-B7CFCF12E8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332" y="1672922"/>
            <a:ext cx="3161711" cy="2966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://news.mit.edu/sites/mit.edu.newsoffice/files/styles/news_article_image_top_slideshow/public/images/2018/MIT-Invisible-Vision_0.jpg?itok=DWJiIHwB">
            <a:extLst>
              <a:ext uri="{FF2B5EF4-FFF2-40B4-BE49-F238E27FC236}">
                <a16:creationId xmlns:a16="http://schemas.microsoft.com/office/drawing/2014/main" id="{453B279B-8566-4A8E-B980-72451033A4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1663" y="1672921"/>
            <a:ext cx="4450154" cy="2966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77E1D23-A2B8-4EF7-9915-A4B23B84A1D9}"/>
              </a:ext>
            </a:extLst>
          </p:cNvPr>
          <p:cNvSpPr/>
          <p:nvPr/>
        </p:nvSpPr>
        <p:spPr>
          <a:xfrm>
            <a:off x="201332" y="4636604"/>
            <a:ext cx="3150263" cy="54538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err="1"/>
              <a:t>Segmentasi</a:t>
            </a:r>
            <a:r>
              <a:rPr lang="en-US" sz="2000" dirty="0"/>
              <a:t> </a:t>
            </a:r>
            <a:r>
              <a:rPr lang="en-US" sz="2000" dirty="0" err="1"/>
              <a:t>Hati</a:t>
            </a:r>
            <a:endParaRPr lang="en-US" sz="20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1B4146F-AF27-4C2D-8BC1-2806A0C4F9C5}"/>
              </a:ext>
            </a:extLst>
          </p:cNvPr>
          <p:cNvSpPr/>
          <p:nvPr/>
        </p:nvSpPr>
        <p:spPr>
          <a:xfrm>
            <a:off x="3503995" y="4636604"/>
            <a:ext cx="3952873" cy="54538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Pengenalan</a:t>
            </a:r>
            <a:r>
              <a:rPr lang="en-US" dirty="0"/>
              <a:t> </a:t>
            </a:r>
            <a:r>
              <a:rPr lang="en-US" dirty="0" err="1"/>
              <a:t>Produk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8993A71-A7FF-452A-B941-FF01BAA867A6}"/>
              </a:ext>
            </a:extLst>
          </p:cNvPr>
          <p:cNvSpPr/>
          <p:nvPr/>
        </p:nvSpPr>
        <p:spPr>
          <a:xfrm>
            <a:off x="7621663" y="4636604"/>
            <a:ext cx="4450154" cy="54538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Pemunculan</a:t>
            </a:r>
            <a:r>
              <a:rPr lang="en-US" dirty="0"/>
              <a:t> </a:t>
            </a:r>
            <a:r>
              <a:rPr lang="en-US" dirty="0" err="1"/>
              <a:t>objek</a:t>
            </a:r>
            <a:r>
              <a:rPr lang="en-US" dirty="0"/>
              <a:t> </a:t>
            </a:r>
            <a:r>
              <a:rPr lang="en-US" dirty="0" err="1"/>
              <a:t>tersembunyi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52398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D2D9A12-8D47-44DC-B8CF-C84408F7D9A3}"/>
              </a:ext>
            </a:extLst>
          </p:cNvPr>
          <p:cNvSpPr/>
          <p:nvPr/>
        </p:nvSpPr>
        <p:spPr>
          <a:xfrm>
            <a:off x="-90153" y="-115910"/>
            <a:ext cx="12376597" cy="7083380"/>
          </a:xfrm>
          <a:prstGeom prst="rect">
            <a:avLst/>
          </a:prstGeom>
          <a:solidFill>
            <a:srgbClr val="E0FFE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pic>
        <p:nvPicPr>
          <p:cNvPr id="4" name="Picture 2" descr="https://www.unitear.com/img/computer%20vision%20-%20the%20out%20line.jpg">
            <a:extLst>
              <a:ext uri="{FF2B5EF4-FFF2-40B4-BE49-F238E27FC236}">
                <a16:creationId xmlns:a16="http://schemas.microsoft.com/office/drawing/2014/main" id="{241C4306-211D-484B-8D99-C90DBC94AE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324A1B0-6DA4-48E8-8A9C-DC34EDC3A7B6}"/>
              </a:ext>
            </a:extLst>
          </p:cNvPr>
          <p:cNvSpPr/>
          <p:nvPr/>
        </p:nvSpPr>
        <p:spPr>
          <a:xfrm>
            <a:off x="11719774" y="6401717"/>
            <a:ext cx="472203" cy="456283"/>
          </a:xfrm>
          <a:prstGeom prst="roundRect">
            <a:avLst/>
          </a:prstGeom>
          <a:solidFill>
            <a:srgbClr val="2CB037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9650876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1F2FCCA-698E-4654-B54E-845506BD6BCE}"/>
              </a:ext>
            </a:extLst>
          </p:cNvPr>
          <p:cNvSpPr/>
          <p:nvPr/>
        </p:nvSpPr>
        <p:spPr>
          <a:xfrm>
            <a:off x="-90153" y="-115910"/>
            <a:ext cx="12376597" cy="7083380"/>
          </a:xfrm>
          <a:prstGeom prst="rect">
            <a:avLst/>
          </a:prstGeom>
          <a:solidFill>
            <a:srgbClr val="E0FFE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AE0AF125-A834-4CDE-B7C7-29792268F44F}"/>
              </a:ext>
            </a:extLst>
          </p:cNvPr>
          <p:cNvSpPr txBox="1">
            <a:spLocks/>
          </p:cNvSpPr>
          <p:nvPr/>
        </p:nvSpPr>
        <p:spPr>
          <a:xfrm>
            <a:off x="838200" y="1364776"/>
            <a:ext cx="10515600" cy="481218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endParaRPr lang="en-ID" sz="24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48F1B6EB-EC5B-4C4F-A1E3-5D23CC0F0DE4}"/>
              </a:ext>
            </a:extLst>
          </p:cNvPr>
          <p:cNvSpPr txBox="1">
            <a:spLocks/>
          </p:cNvSpPr>
          <p:nvPr/>
        </p:nvSpPr>
        <p:spPr>
          <a:xfrm>
            <a:off x="838200" y="2891233"/>
            <a:ext cx="10515600" cy="10690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D" sz="6600" dirty="0">
                <a:latin typeface="Cambria" panose="02040503050406030204" pitchFamily="18" charset="0"/>
                <a:ea typeface="Cambria" panose="02040503050406030204" pitchFamily="18" charset="0"/>
              </a:rPr>
              <a:t>Computer Vision?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ADDE0B1-8187-47C1-A032-07666217AA3A}"/>
              </a:ext>
            </a:extLst>
          </p:cNvPr>
          <p:cNvSpPr/>
          <p:nvPr/>
        </p:nvSpPr>
        <p:spPr>
          <a:xfrm>
            <a:off x="11719774" y="6401717"/>
            <a:ext cx="472203" cy="456283"/>
          </a:xfrm>
          <a:prstGeom prst="roundRect">
            <a:avLst/>
          </a:prstGeom>
          <a:solidFill>
            <a:srgbClr val="2CB037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5391080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1F2FCCA-698E-4654-B54E-845506BD6BCE}"/>
              </a:ext>
            </a:extLst>
          </p:cNvPr>
          <p:cNvSpPr/>
          <p:nvPr/>
        </p:nvSpPr>
        <p:spPr>
          <a:xfrm>
            <a:off x="-90153" y="-115910"/>
            <a:ext cx="12376597" cy="7083380"/>
          </a:xfrm>
          <a:prstGeom prst="rect">
            <a:avLst/>
          </a:prstGeom>
          <a:solidFill>
            <a:srgbClr val="E0FFE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AE0AF125-A834-4CDE-B7C7-29792268F44F}"/>
              </a:ext>
            </a:extLst>
          </p:cNvPr>
          <p:cNvSpPr txBox="1">
            <a:spLocks/>
          </p:cNvSpPr>
          <p:nvPr/>
        </p:nvSpPr>
        <p:spPr>
          <a:xfrm>
            <a:off x="838200" y="5276735"/>
            <a:ext cx="10515600" cy="155748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ID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Memungkinkan</a:t>
            </a:r>
            <a:r>
              <a:rPr lang="en-ID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komputer</a:t>
            </a:r>
            <a:r>
              <a:rPr lang="en-ID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melihat</a:t>
            </a:r>
            <a:r>
              <a:rPr lang="en-ID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dan</a:t>
            </a:r>
            <a:r>
              <a:rPr lang="en-ID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kemudian</a:t>
            </a:r>
            <a:r>
              <a:rPr lang="en-ID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memproses</a:t>
            </a:r>
            <a:r>
              <a:rPr lang="en-ID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informasi</a:t>
            </a:r>
            <a:r>
              <a:rPr lang="en-ID" sz="2400" dirty="0">
                <a:latin typeface="Cambria" panose="02040503050406030204" pitchFamily="18" charset="0"/>
                <a:ea typeface="Cambria" panose="02040503050406030204" pitchFamily="18" charset="0"/>
              </a:rPr>
              <a:t> yang </a:t>
            </a:r>
            <a:r>
              <a:rPr lang="en-ID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diperoleh</a:t>
            </a:r>
            <a:r>
              <a:rPr lang="en-ID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dari</a:t>
            </a:r>
            <a:r>
              <a:rPr lang="en-ID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observasi</a:t>
            </a:r>
            <a:r>
              <a:rPr lang="en-ID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menjadi</a:t>
            </a:r>
            <a:r>
              <a:rPr lang="en-ID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hasil</a:t>
            </a:r>
            <a:r>
              <a:rPr lang="en-ID" sz="2400" dirty="0">
                <a:latin typeface="Cambria" panose="02040503050406030204" pitchFamily="18" charset="0"/>
                <a:ea typeface="Cambria" panose="02040503050406030204" pitchFamily="18" charset="0"/>
              </a:rPr>
              <a:t> yang </a:t>
            </a:r>
            <a:r>
              <a:rPr lang="en-ID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bermakna</a:t>
            </a:r>
            <a:r>
              <a:rPr lang="en-ID" sz="2400" dirty="0">
                <a:latin typeface="Cambria" panose="02040503050406030204" pitchFamily="18" charset="0"/>
                <a:ea typeface="Cambria" panose="02040503050406030204" pitchFamily="18" charset="0"/>
              </a:rPr>
              <a:t>.</a:t>
            </a:r>
          </a:p>
          <a:p>
            <a:pPr marL="0" indent="0" algn="r">
              <a:buNone/>
            </a:pPr>
            <a:r>
              <a:rPr lang="en-ID" sz="1800" dirty="0">
                <a:latin typeface="Cambria" panose="02040503050406030204" pitchFamily="18" charset="0"/>
                <a:ea typeface="Cambria" panose="02040503050406030204" pitchFamily="18" charset="0"/>
              </a:rPr>
              <a:t>(Technopedia)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48F1B6EB-EC5B-4C4F-A1E3-5D23CC0F0DE4}"/>
              </a:ext>
            </a:extLst>
          </p:cNvPr>
          <p:cNvSpPr txBox="1">
            <a:spLocks/>
          </p:cNvSpPr>
          <p:nvPr/>
        </p:nvSpPr>
        <p:spPr>
          <a:xfrm>
            <a:off x="838200" y="4473491"/>
            <a:ext cx="10515600" cy="6699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D" dirty="0">
                <a:latin typeface="Cambria" panose="02040503050406030204" pitchFamily="18" charset="0"/>
                <a:ea typeface="Cambria" panose="02040503050406030204" pitchFamily="18" charset="0"/>
              </a:rPr>
              <a:t>Computer Vision</a:t>
            </a:r>
          </a:p>
        </p:txBody>
      </p:sp>
      <p:pic>
        <p:nvPicPr>
          <p:cNvPr id="5" name="Picture 2" descr="Image result for computer vision">
            <a:extLst>
              <a:ext uri="{FF2B5EF4-FFF2-40B4-BE49-F238E27FC236}">
                <a16:creationId xmlns:a16="http://schemas.microsoft.com/office/drawing/2014/main" id="{F24229C8-2242-43D6-822E-2BD37C0ABC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44000" cy="438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9624B0F-7CF6-477C-8F49-25F8C9CD7BDF}"/>
              </a:ext>
            </a:extLst>
          </p:cNvPr>
          <p:cNvSpPr/>
          <p:nvPr/>
        </p:nvSpPr>
        <p:spPr>
          <a:xfrm>
            <a:off x="11719774" y="6401717"/>
            <a:ext cx="472203" cy="456283"/>
          </a:xfrm>
          <a:prstGeom prst="roundRect">
            <a:avLst/>
          </a:prstGeom>
          <a:solidFill>
            <a:srgbClr val="2CB037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1830401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1F2FCCA-698E-4654-B54E-845506BD6BCE}"/>
              </a:ext>
            </a:extLst>
          </p:cNvPr>
          <p:cNvSpPr/>
          <p:nvPr/>
        </p:nvSpPr>
        <p:spPr>
          <a:xfrm>
            <a:off x="-90153" y="-115910"/>
            <a:ext cx="12376597" cy="7083380"/>
          </a:xfrm>
          <a:prstGeom prst="rect">
            <a:avLst/>
          </a:prstGeom>
          <a:solidFill>
            <a:srgbClr val="E0FFE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AE0AF125-A834-4CDE-B7C7-29792268F44F}"/>
              </a:ext>
            </a:extLst>
          </p:cNvPr>
          <p:cNvSpPr txBox="1">
            <a:spLocks/>
          </p:cNvSpPr>
          <p:nvPr/>
        </p:nvSpPr>
        <p:spPr>
          <a:xfrm>
            <a:off x="838199" y="1146220"/>
            <a:ext cx="10585361" cy="525549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ID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Bagaimana</a:t>
            </a:r>
            <a:r>
              <a:rPr lang="en-ID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penerapan</a:t>
            </a:r>
            <a:r>
              <a:rPr lang="en-ID" sz="2400" dirty="0">
                <a:latin typeface="Cambria" panose="02040503050406030204" pitchFamily="18" charset="0"/>
                <a:ea typeface="Cambria" panose="02040503050406030204" pitchFamily="18" charset="0"/>
              </a:rPr>
              <a:t> Semi-Supervised Learning </a:t>
            </a:r>
            <a:r>
              <a:rPr lang="en-ID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dengan</a:t>
            </a:r>
            <a:r>
              <a:rPr lang="en-ID" sz="2400" dirty="0">
                <a:latin typeface="Cambria" panose="02040503050406030204" pitchFamily="18" charset="0"/>
                <a:ea typeface="Cambria" panose="02040503050406030204" pitchFamily="18" charset="0"/>
              </a:rPr>
              <a:t> Knowledge Transfer </a:t>
            </a:r>
            <a:r>
              <a:rPr lang="en-ID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untuk</a:t>
            </a:r>
            <a:r>
              <a:rPr lang="en-ID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melokalisasi</a:t>
            </a:r>
            <a:r>
              <a:rPr lang="en-ID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gambar</a:t>
            </a:r>
            <a:r>
              <a:rPr lang="en-ID" sz="2400" dirty="0">
                <a:latin typeface="Cambria" panose="02040503050406030204" pitchFamily="18" charset="0"/>
                <a:ea typeface="Cambria" panose="02040503050406030204" pitchFamily="18" charset="0"/>
              </a:rPr>
              <a:t>?</a:t>
            </a:r>
          </a:p>
          <a:p>
            <a:pPr algn="just"/>
            <a:r>
              <a:rPr lang="en-ID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Bagaimana</a:t>
            </a:r>
            <a:r>
              <a:rPr lang="en-ID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hasil</a:t>
            </a:r>
            <a:r>
              <a:rPr lang="en-ID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evaluasi</a:t>
            </a:r>
            <a:r>
              <a:rPr lang="en-ID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dari</a:t>
            </a:r>
            <a:r>
              <a:rPr lang="en-ID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akurasi</a:t>
            </a:r>
            <a:r>
              <a:rPr lang="en-ID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dan</a:t>
            </a:r>
            <a:r>
              <a:rPr lang="en-ID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2400" i="1" dirty="0">
                <a:latin typeface="Cambria" panose="02040503050406030204" pitchFamily="18" charset="0"/>
                <a:ea typeface="Cambria" panose="02040503050406030204" pitchFamily="18" charset="0"/>
              </a:rPr>
              <a:t>running time</a:t>
            </a:r>
            <a:r>
              <a:rPr lang="en-ID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dengan</a:t>
            </a:r>
            <a:r>
              <a:rPr lang="en-ID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metode</a:t>
            </a:r>
            <a:r>
              <a:rPr lang="en-ID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ini</a:t>
            </a:r>
            <a:r>
              <a:rPr lang="en-ID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terhadap</a:t>
            </a:r>
            <a:r>
              <a:rPr lang="en-ID" sz="2400" dirty="0">
                <a:latin typeface="Cambria" panose="02040503050406030204" pitchFamily="18" charset="0"/>
                <a:ea typeface="Cambria" panose="02040503050406030204" pitchFamily="18" charset="0"/>
              </a:rPr>
              <a:t> data Google </a:t>
            </a:r>
            <a:r>
              <a:rPr lang="en-ID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dibandingkan</a:t>
            </a:r>
            <a:r>
              <a:rPr lang="en-ID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metode-metode</a:t>
            </a:r>
            <a:r>
              <a:rPr lang="en-ID" sz="2400" dirty="0">
                <a:latin typeface="Cambria" panose="02040503050406030204" pitchFamily="18" charset="0"/>
                <a:ea typeface="Cambria" panose="02040503050406030204" pitchFamily="18" charset="0"/>
              </a:rPr>
              <a:t> lain?</a:t>
            </a:r>
          </a:p>
          <a:p>
            <a:pPr algn="just"/>
            <a:endParaRPr lang="en-ID" sz="24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just"/>
            <a:endParaRPr lang="en-ID" sz="24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just"/>
            <a:endParaRPr lang="en-ID" sz="24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just"/>
            <a:r>
              <a:rPr lang="en-ID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Menerapkan</a:t>
            </a:r>
            <a:r>
              <a:rPr lang="en-ID" sz="2400" dirty="0">
                <a:latin typeface="Cambria" panose="02040503050406030204" pitchFamily="18" charset="0"/>
                <a:ea typeface="Cambria" panose="02040503050406030204" pitchFamily="18" charset="0"/>
              </a:rPr>
              <a:t> model Semi-Supervised Learning </a:t>
            </a:r>
            <a:r>
              <a:rPr lang="en-ID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dengan</a:t>
            </a:r>
            <a:r>
              <a:rPr lang="en-ID" sz="2400" dirty="0">
                <a:latin typeface="Cambria" panose="02040503050406030204" pitchFamily="18" charset="0"/>
                <a:ea typeface="Cambria" panose="02040503050406030204" pitchFamily="18" charset="0"/>
              </a:rPr>
              <a:t> Knowledge Transfer </a:t>
            </a:r>
            <a:r>
              <a:rPr lang="en-ID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untuk</a:t>
            </a:r>
            <a:r>
              <a:rPr lang="en-ID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melokalisasi</a:t>
            </a:r>
            <a:r>
              <a:rPr lang="en-ID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gambar</a:t>
            </a:r>
            <a:r>
              <a:rPr lang="en-ID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dengan</a:t>
            </a:r>
            <a:r>
              <a:rPr lang="en-ID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implementasi</a:t>
            </a:r>
            <a:r>
              <a:rPr lang="en-ID" sz="2400" dirty="0">
                <a:latin typeface="Cambria" panose="02040503050406030204" pitchFamily="18" charset="0"/>
                <a:ea typeface="Cambria" panose="02040503050406030204" pitchFamily="18" charset="0"/>
              </a:rPr>
              <a:t> GUI.</a:t>
            </a:r>
          </a:p>
          <a:p>
            <a:pPr algn="just"/>
            <a:r>
              <a:rPr lang="en-ID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Mengukur</a:t>
            </a:r>
            <a:r>
              <a:rPr lang="en-ID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performa</a:t>
            </a:r>
            <a:r>
              <a:rPr lang="en-ID" sz="2400" dirty="0">
                <a:latin typeface="Cambria" panose="02040503050406030204" pitchFamily="18" charset="0"/>
                <a:ea typeface="Cambria" panose="02040503050406030204" pitchFamily="18" charset="0"/>
              </a:rPr>
              <a:t> model </a:t>
            </a:r>
            <a:r>
              <a:rPr lang="en-ID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tersebut</a:t>
            </a:r>
            <a:r>
              <a:rPr lang="en-ID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dibandingkan</a:t>
            </a:r>
            <a:r>
              <a:rPr lang="en-ID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dengan</a:t>
            </a:r>
            <a:r>
              <a:rPr lang="en-ID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metode</a:t>
            </a:r>
            <a:r>
              <a:rPr lang="en-ID" sz="2400" dirty="0">
                <a:latin typeface="Cambria" panose="02040503050406030204" pitchFamily="18" charset="0"/>
                <a:ea typeface="Cambria" panose="02040503050406030204" pitchFamily="18" charset="0"/>
              </a:rPr>
              <a:t> lain.</a:t>
            </a:r>
          </a:p>
          <a:p>
            <a:pPr algn="just"/>
            <a:r>
              <a:rPr lang="en-ID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Ikut</a:t>
            </a:r>
            <a:r>
              <a:rPr lang="en-ID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serta</a:t>
            </a:r>
            <a:r>
              <a:rPr lang="en-ID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dalam</a:t>
            </a:r>
            <a:r>
              <a:rPr lang="en-ID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mengembangkan</a:t>
            </a:r>
            <a:r>
              <a:rPr lang="en-ID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bidang</a:t>
            </a:r>
            <a:r>
              <a:rPr lang="en-ID" sz="2400" dirty="0">
                <a:latin typeface="Cambria" panose="02040503050406030204" pitchFamily="18" charset="0"/>
                <a:ea typeface="Cambria" panose="02040503050406030204" pitchFamily="18" charset="0"/>
              </a:rPr>
              <a:t> Artificial Intelligence.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48F1B6EB-EC5B-4C4F-A1E3-5D23CC0F0DE4}"/>
              </a:ext>
            </a:extLst>
          </p:cNvPr>
          <p:cNvSpPr txBox="1">
            <a:spLocks/>
          </p:cNvSpPr>
          <p:nvPr/>
        </p:nvSpPr>
        <p:spPr>
          <a:xfrm>
            <a:off x="838200" y="41015"/>
            <a:ext cx="5717146" cy="65230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D" dirty="0" err="1">
                <a:latin typeface="Cambria" panose="02040503050406030204" pitchFamily="18" charset="0"/>
                <a:ea typeface="Cambria" panose="02040503050406030204" pitchFamily="18" charset="0"/>
              </a:rPr>
              <a:t>Rumusan</a:t>
            </a:r>
            <a:r>
              <a:rPr lang="en-ID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dirty="0" err="1">
                <a:latin typeface="Cambria" panose="02040503050406030204" pitchFamily="18" charset="0"/>
                <a:ea typeface="Cambria" panose="02040503050406030204" pitchFamily="18" charset="0"/>
              </a:rPr>
              <a:t>Masalah</a:t>
            </a:r>
            <a:endParaRPr lang="en-ID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29A92AB-50BC-4ED8-84B9-15D0FE62AB25}"/>
              </a:ext>
            </a:extLst>
          </p:cNvPr>
          <p:cNvSpPr/>
          <p:nvPr/>
        </p:nvSpPr>
        <p:spPr>
          <a:xfrm>
            <a:off x="11719797" y="6401717"/>
            <a:ext cx="472203" cy="456283"/>
          </a:xfrm>
          <a:prstGeom prst="roundRect">
            <a:avLst/>
          </a:prstGeom>
          <a:solidFill>
            <a:srgbClr val="2CB037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7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0A525C-AFAF-4396-A4E9-B2C2F7B09B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20" t="38065" r="12113" b="57303"/>
          <a:stretch/>
        </p:blipFill>
        <p:spPr>
          <a:xfrm>
            <a:off x="0" y="723587"/>
            <a:ext cx="7456868" cy="203690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911FE3E4-8BE9-4C71-877D-EE21DF5742E8}"/>
              </a:ext>
            </a:extLst>
          </p:cNvPr>
          <p:cNvSpPr txBox="1">
            <a:spLocks/>
          </p:cNvSpPr>
          <p:nvPr/>
        </p:nvSpPr>
        <p:spPr>
          <a:xfrm>
            <a:off x="838200" y="3116699"/>
            <a:ext cx="5717146" cy="65230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D" dirty="0" err="1">
                <a:latin typeface="Cambria" panose="02040503050406030204" pitchFamily="18" charset="0"/>
                <a:ea typeface="Cambria" panose="02040503050406030204" pitchFamily="18" charset="0"/>
              </a:rPr>
              <a:t>Tujuan</a:t>
            </a:r>
            <a:r>
              <a:rPr lang="en-ID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dirty="0" err="1">
                <a:latin typeface="Cambria" panose="02040503050406030204" pitchFamily="18" charset="0"/>
                <a:ea typeface="Cambria" panose="02040503050406030204" pitchFamily="18" charset="0"/>
              </a:rPr>
              <a:t>Penelitian</a:t>
            </a:r>
            <a:endParaRPr lang="en-ID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E4569A3-619B-48D2-8277-521694848B9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20" t="38065" r="12113" b="57303"/>
          <a:stretch/>
        </p:blipFill>
        <p:spPr>
          <a:xfrm>
            <a:off x="0" y="3799271"/>
            <a:ext cx="7456868" cy="203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3990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1F2FCCA-698E-4654-B54E-845506BD6BCE}"/>
              </a:ext>
            </a:extLst>
          </p:cNvPr>
          <p:cNvSpPr/>
          <p:nvPr/>
        </p:nvSpPr>
        <p:spPr>
          <a:xfrm>
            <a:off x="-90153" y="-115910"/>
            <a:ext cx="12376597" cy="7083380"/>
          </a:xfrm>
          <a:prstGeom prst="rect">
            <a:avLst/>
          </a:prstGeom>
          <a:solidFill>
            <a:srgbClr val="E0FFE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AE0AF125-A834-4CDE-B7C7-29792268F44F}"/>
              </a:ext>
            </a:extLst>
          </p:cNvPr>
          <p:cNvSpPr txBox="1">
            <a:spLocks/>
          </p:cNvSpPr>
          <p:nvPr/>
        </p:nvSpPr>
        <p:spPr>
          <a:xfrm>
            <a:off x="838199" y="1030309"/>
            <a:ext cx="10585361" cy="537140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ID" sz="2400" dirty="0">
                <a:latin typeface="Cambria" panose="02040503050406030204" pitchFamily="18" charset="0"/>
                <a:ea typeface="Cambria" panose="02040503050406030204" pitchFamily="18" charset="0"/>
              </a:rPr>
              <a:t>Data yang </a:t>
            </a:r>
            <a:r>
              <a:rPr lang="en-ID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akan</a:t>
            </a:r>
            <a:r>
              <a:rPr lang="en-ID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digunakan</a:t>
            </a:r>
            <a:r>
              <a:rPr lang="en-ID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adalah</a:t>
            </a:r>
            <a:r>
              <a:rPr lang="en-ID" sz="2400" dirty="0">
                <a:latin typeface="Cambria" panose="02040503050406030204" pitchFamily="18" charset="0"/>
                <a:ea typeface="Cambria" panose="02040503050406030204" pitchFamily="18" charset="0"/>
              </a:rPr>
              <a:t> data Google </a:t>
            </a:r>
            <a:r>
              <a:rPr lang="en-ID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dengan</a:t>
            </a:r>
            <a:r>
              <a:rPr lang="en-ID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detil</a:t>
            </a:r>
            <a:r>
              <a:rPr lang="en-ID" sz="2400" dirty="0">
                <a:latin typeface="Cambria" panose="02040503050406030204" pitchFamily="18" charset="0"/>
                <a:ea typeface="Cambria" panose="02040503050406030204" pitchFamily="18" charset="0"/>
              </a:rPr>
              <a:t>:</a:t>
            </a:r>
          </a:p>
          <a:p>
            <a:pPr algn="just"/>
            <a:r>
              <a:rPr lang="en-ID" sz="2400" dirty="0">
                <a:latin typeface="Cambria" panose="02040503050406030204" pitchFamily="18" charset="0"/>
                <a:ea typeface="Cambria" panose="02040503050406030204" pitchFamily="18" charset="0"/>
              </a:rPr>
              <a:t>12M </a:t>
            </a:r>
            <a:r>
              <a:rPr lang="en-ID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anotasi</a:t>
            </a:r>
            <a:r>
              <a:rPr lang="en-ID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2400" i="1" dirty="0">
                <a:latin typeface="Cambria" panose="02040503050406030204" pitchFamily="18" charset="0"/>
                <a:ea typeface="Cambria" panose="02040503050406030204" pitchFamily="18" charset="0"/>
              </a:rPr>
              <a:t>bounding-box</a:t>
            </a:r>
            <a:r>
              <a:rPr lang="en-ID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untuk</a:t>
            </a:r>
            <a:r>
              <a:rPr lang="en-ID" sz="2400" dirty="0">
                <a:latin typeface="Cambria" panose="02040503050406030204" pitchFamily="18" charset="0"/>
                <a:ea typeface="Cambria" panose="02040503050406030204" pitchFamily="18" charset="0"/>
              </a:rPr>
              <a:t> 500 </a:t>
            </a:r>
            <a:r>
              <a:rPr lang="en-ID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kelas</a:t>
            </a:r>
            <a:r>
              <a:rPr lang="en-ID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objek</a:t>
            </a:r>
            <a:r>
              <a:rPr lang="en-ID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pada</a:t>
            </a:r>
            <a:r>
              <a:rPr lang="en-ID" sz="2400" dirty="0">
                <a:latin typeface="Cambria" panose="02040503050406030204" pitchFamily="18" charset="0"/>
                <a:ea typeface="Cambria" panose="02040503050406030204" pitchFamily="18" charset="0"/>
              </a:rPr>
              <a:t> 1.7 </a:t>
            </a:r>
            <a:r>
              <a:rPr lang="en-ID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juta</a:t>
            </a:r>
            <a:r>
              <a:rPr lang="en-ID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gambar</a:t>
            </a:r>
            <a:r>
              <a:rPr lang="en-ID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untuk</a:t>
            </a:r>
            <a:r>
              <a:rPr lang="en-ID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pelatihan</a:t>
            </a:r>
            <a:r>
              <a:rPr lang="en-ID" sz="2400" dirty="0">
                <a:latin typeface="Cambria" panose="02040503050406030204" pitchFamily="18" charset="0"/>
                <a:ea typeface="Cambria" panose="02040503050406030204" pitchFamily="18" charset="0"/>
              </a:rPr>
              <a:t>.</a:t>
            </a:r>
          </a:p>
          <a:p>
            <a:pPr algn="just"/>
            <a:r>
              <a:rPr lang="en-ID" sz="2400" dirty="0">
                <a:latin typeface="Cambria" panose="02040503050406030204" pitchFamily="18" charset="0"/>
                <a:ea typeface="Cambria" panose="02040503050406030204" pitchFamily="18" charset="0"/>
              </a:rPr>
              <a:t>Gambar </a:t>
            </a:r>
            <a:r>
              <a:rPr lang="en-ID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dengan</a:t>
            </a:r>
            <a:r>
              <a:rPr lang="en-ID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kompleksitas</a:t>
            </a:r>
            <a:r>
              <a:rPr lang="en-ID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beberapa</a:t>
            </a:r>
            <a:r>
              <a:rPr lang="en-ID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objek</a:t>
            </a:r>
            <a:r>
              <a:rPr lang="en-ID" sz="2400" dirty="0">
                <a:latin typeface="Cambria" panose="02040503050406030204" pitchFamily="18" charset="0"/>
                <a:ea typeface="Cambria" panose="02040503050406030204" pitchFamily="18" charset="0"/>
              </a:rPr>
              <a:t>, </a:t>
            </a:r>
            <a:r>
              <a:rPr lang="en-ID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dengan</a:t>
            </a:r>
            <a:r>
              <a:rPr lang="en-ID" sz="2400" dirty="0">
                <a:latin typeface="Cambria" panose="02040503050406030204" pitchFamily="18" charset="0"/>
                <a:ea typeface="Cambria" panose="02040503050406030204" pitchFamily="18" charset="0"/>
              </a:rPr>
              <a:t> rata-rata 7 </a:t>
            </a:r>
            <a:r>
              <a:rPr lang="en-ID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kotak</a:t>
            </a:r>
            <a:r>
              <a:rPr lang="en-ID" sz="2400" dirty="0">
                <a:latin typeface="Cambria" panose="02040503050406030204" pitchFamily="18" charset="0"/>
                <a:ea typeface="Cambria" panose="02040503050406030204" pitchFamily="18" charset="0"/>
              </a:rPr>
              <a:t> per </a:t>
            </a:r>
            <a:r>
              <a:rPr lang="en-ID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gambar</a:t>
            </a:r>
            <a:r>
              <a:rPr lang="en-ID" sz="2400" dirty="0">
                <a:latin typeface="Cambria" panose="02040503050406030204" pitchFamily="18" charset="0"/>
                <a:ea typeface="Cambria" panose="02040503050406030204" pitchFamily="18" charset="0"/>
              </a:rPr>
              <a:t>.</a:t>
            </a:r>
          </a:p>
          <a:p>
            <a:pPr algn="just"/>
            <a:r>
              <a:rPr lang="en-ID" sz="2400" dirty="0">
                <a:latin typeface="Cambria" panose="02040503050406030204" pitchFamily="18" charset="0"/>
                <a:ea typeface="Cambria" panose="02040503050406030204" pitchFamily="18" charset="0"/>
              </a:rPr>
              <a:t>Gambar </a:t>
            </a:r>
            <a:r>
              <a:rPr lang="en-ID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bervariasi</a:t>
            </a:r>
            <a:r>
              <a:rPr lang="en-ID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tinggi</a:t>
            </a:r>
            <a:r>
              <a:rPr lang="en-ID" sz="2400" dirty="0">
                <a:latin typeface="Cambria" panose="02040503050406030204" pitchFamily="18" charset="0"/>
                <a:ea typeface="Cambria" panose="02040503050406030204" pitchFamily="18" charset="0"/>
              </a:rPr>
              <a:t> yang </a:t>
            </a:r>
            <a:r>
              <a:rPr lang="en-ID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mengandung</a:t>
            </a:r>
            <a:r>
              <a:rPr lang="en-ID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objek</a:t>
            </a:r>
            <a:r>
              <a:rPr lang="en-ID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baru</a:t>
            </a:r>
            <a:r>
              <a:rPr lang="en-ID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seperti</a:t>
            </a:r>
            <a:r>
              <a:rPr lang="en-ID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2400" i="1" dirty="0">
                <a:latin typeface="Cambria" panose="02040503050406030204" pitchFamily="18" charset="0"/>
                <a:ea typeface="Cambria" panose="02040503050406030204" pitchFamily="18" charset="0"/>
              </a:rPr>
              <a:t>fedora </a:t>
            </a:r>
            <a:r>
              <a:rPr lang="en-ID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dan</a:t>
            </a:r>
            <a:r>
              <a:rPr lang="en-ID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2400" i="1" dirty="0">
                <a:latin typeface="Cambria" panose="02040503050406030204" pitchFamily="18" charset="0"/>
                <a:ea typeface="Cambria" panose="02040503050406030204" pitchFamily="18" charset="0"/>
              </a:rPr>
              <a:t>snowman</a:t>
            </a:r>
            <a:r>
              <a:rPr lang="en-ID" sz="2400" dirty="0">
                <a:latin typeface="Cambria" panose="02040503050406030204" pitchFamily="18" charset="0"/>
                <a:ea typeface="Cambria" panose="02040503050406030204" pitchFamily="18" charset="0"/>
              </a:rPr>
              <a:t>.</a:t>
            </a:r>
          </a:p>
          <a:p>
            <a:pPr algn="just"/>
            <a:r>
              <a:rPr lang="en-ID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Hierarki</a:t>
            </a:r>
            <a:r>
              <a:rPr lang="en-ID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kelas</a:t>
            </a:r>
            <a:r>
              <a:rPr lang="en-ID" sz="2400" dirty="0">
                <a:latin typeface="Cambria" panose="02040503050406030204" pitchFamily="18" charset="0"/>
                <a:ea typeface="Cambria" panose="02040503050406030204" pitchFamily="18" charset="0"/>
              </a:rPr>
              <a:t> yang </a:t>
            </a:r>
            <a:r>
              <a:rPr lang="en-ID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merefleksikan</a:t>
            </a:r>
            <a:r>
              <a:rPr lang="en-ID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hubungan</a:t>
            </a:r>
            <a:r>
              <a:rPr lang="en-ID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antara</a:t>
            </a:r>
            <a:r>
              <a:rPr lang="en-ID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kelas-kelas</a:t>
            </a:r>
            <a:r>
              <a:rPr lang="en-ID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dari</a:t>
            </a:r>
            <a:r>
              <a:rPr lang="en-ID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gambar-gambar</a:t>
            </a:r>
            <a:r>
              <a:rPr lang="en-ID" sz="2400" dirty="0">
                <a:latin typeface="Cambria" panose="02040503050406030204" pitchFamily="18" charset="0"/>
                <a:ea typeface="Cambria" panose="02040503050406030204" pitchFamily="18" charset="0"/>
              </a:rPr>
              <a:t>.</a:t>
            </a:r>
          </a:p>
          <a:p>
            <a:pPr marL="0" indent="0" algn="just">
              <a:buNone/>
            </a:pPr>
            <a:endParaRPr lang="en-ID" sz="24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indent="0" algn="just">
              <a:buNone/>
            </a:pPr>
            <a:r>
              <a:rPr lang="en-ID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Bagian</a:t>
            </a:r>
            <a:r>
              <a:rPr lang="en-ID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dari</a:t>
            </a:r>
            <a:r>
              <a:rPr lang="en-ID" sz="2400" dirty="0">
                <a:latin typeface="Cambria" panose="02040503050406030204" pitchFamily="18" charset="0"/>
                <a:ea typeface="Cambria" panose="02040503050406030204" pitchFamily="18" charset="0"/>
              </a:rPr>
              <a:t> data </a:t>
            </a:r>
            <a:r>
              <a:rPr lang="en-ID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ini</a:t>
            </a:r>
            <a:r>
              <a:rPr lang="en-ID" sz="2400" dirty="0">
                <a:latin typeface="Cambria" panose="02040503050406030204" pitchFamily="18" charset="0"/>
                <a:ea typeface="Cambria" panose="02040503050406030204" pitchFamily="18" charset="0"/>
              </a:rPr>
              <a:t> yang </a:t>
            </a:r>
            <a:r>
              <a:rPr lang="en-ID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akan</a:t>
            </a:r>
            <a:r>
              <a:rPr lang="en-ID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digunakan</a:t>
            </a:r>
            <a:r>
              <a:rPr lang="en-ID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hanyalah</a:t>
            </a:r>
            <a:r>
              <a:rPr lang="en-ID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bagian</a:t>
            </a:r>
            <a:r>
              <a:rPr lang="en-ID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untuk</a:t>
            </a:r>
            <a:r>
              <a:rPr lang="en-ID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deteksi</a:t>
            </a:r>
            <a:r>
              <a:rPr lang="en-ID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objek</a:t>
            </a:r>
            <a:r>
              <a:rPr lang="en-ID" sz="2400" dirty="0">
                <a:latin typeface="Cambria" panose="02040503050406030204" pitchFamily="18" charset="0"/>
                <a:ea typeface="Cambria" panose="02040503050406030204" pitchFamily="18" charset="0"/>
              </a:rPr>
              <a:t>.</a:t>
            </a:r>
          </a:p>
          <a:p>
            <a:pPr marL="0" indent="0" algn="just">
              <a:buNone/>
            </a:pPr>
            <a:r>
              <a:rPr lang="en-ID" sz="2400" dirty="0">
                <a:latin typeface="Cambria" panose="02040503050406030204" pitchFamily="18" charset="0"/>
                <a:ea typeface="Cambria" panose="02040503050406030204" pitchFamily="18" charset="0"/>
              </a:rPr>
              <a:t>Data </a:t>
            </a:r>
            <a:r>
              <a:rPr lang="en-ID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diambil</a:t>
            </a:r>
            <a:r>
              <a:rPr lang="en-ID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dari</a:t>
            </a:r>
            <a:r>
              <a:rPr lang="en-ID" sz="2400" dirty="0">
                <a:latin typeface="Cambria" panose="02040503050406030204" pitchFamily="18" charset="0"/>
                <a:ea typeface="Cambria" panose="02040503050406030204" pitchFamily="18" charset="0"/>
              </a:rPr>
              <a:t>:</a:t>
            </a:r>
          </a:p>
          <a:p>
            <a:pPr marL="0" indent="0" algn="ctr">
              <a:buNone/>
            </a:pPr>
            <a:r>
              <a:rPr lang="en-ID" sz="2400" dirty="0">
                <a:latin typeface="Cambria" panose="02040503050406030204" pitchFamily="18" charset="0"/>
                <a:ea typeface="Cambria" panose="02040503050406030204" pitchFamily="18" charset="0"/>
              </a:rPr>
              <a:t>kaggle.com/c/google-ai-open-images-object-detection-track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48F1B6EB-EC5B-4C4F-A1E3-5D23CC0F0DE4}"/>
              </a:ext>
            </a:extLst>
          </p:cNvPr>
          <p:cNvSpPr txBox="1">
            <a:spLocks/>
          </p:cNvSpPr>
          <p:nvPr/>
        </p:nvSpPr>
        <p:spPr>
          <a:xfrm>
            <a:off x="838200" y="41015"/>
            <a:ext cx="5717146" cy="65230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D" dirty="0">
                <a:latin typeface="Cambria" panose="02040503050406030204" pitchFamily="18" charset="0"/>
                <a:ea typeface="Cambria" panose="02040503050406030204" pitchFamily="18" charset="0"/>
              </a:rPr>
              <a:t>Data </a:t>
            </a:r>
            <a:r>
              <a:rPr lang="en-ID" dirty="0" err="1">
                <a:latin typeface="Cambria" panose="02040503050406030204" pitchFamily="18" charset="0"/>
                <a:ea typeface="Cambria" panose="02040503050406030204" pitchFamily="18" charset="0"/>
              </a:rPr>
              <a:t>untuk</a:t>
            </a:r>
            <a:r>
              <a:rPr lang="en-ID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dirty="0" err="1">
                <a:latin typeface="Cambria" panose="02040503050406030204" pitchFamily="18" charset="0"/>
                <a:ea typeface="Cambria" panose="02040503050406030204" pitchFamily="18" charset="0"/>
              </a:rPr>
              <a:t>Evaluasi</a:t>
            </a:r>
            <a:endParaRPr lang="en-ID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29A92AB-50BC-4ED8-84B9-15D0FE62AB25}"/>
              </a:ext>
            </a:extLst>
          </p:cNvPr>
          <p:cNvSpPr/>
          <p:nvPr/>
        </p:nvSpPr>
        <p:spPr>
          <a:xfrm>
            <a:off x="11719797" y="6401717"/>
            <a:ext cx="472203" cy="456283"/>
          </a:xfrm>
          <a:prstGeom prst="roundRect">
            <a:avLst/>
          </a:prstGeom>
          <a:solidFill>
            <a:srgbClr val="2CB037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8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0A525C-AFAF-4396-A4E9-B2C2F7B09B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20" t="38065" r="12113" b="57303"/>
          <a:stretch/>
        </p:blipFill>
        <p:spPr>
          <a:xfrm>
            <a:off x="0" y="723587"/>
            <a:ext cx="7456868" cy="203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1724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A43CD0F-C6D2-409E-867B-FC7CB54985D3}"/>
              </a:ext>
            </a:extLst>
          </p:cNvPr>
          <p:cNvSpPr/>
          <p:nvPr/>
        </p:nvSpPr>
        <p:spPr>
          <a:xfrm>
            <a:off x="-90153" y="-115910"/>
            <a:ext cx="12376597" cy="7083380"/>
          </a:xfrm>
          <a:prstGeom prst="rect">
            <a:avLst/>
          </a:prstGeom>
          <a:solidFill>
            <a:srgbClr val="E0FFE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pic>
        <p:nvPicPr>
          <p:cNvPr id="2050" name="Picture 2" descr="Image result for computer vision">
            <a:extLst>
              <a:ext uri="{FF2B5EF4-FFF2-40B4-BE49-F238E27FC236}">
                <a16:creationId xmlns:a16="http://schemas.microsoft.com/office/drawing/2014/main" id="{294BFA98-C6A9-459E-BD73-8F28966FAC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214382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C86E05F6-4D54-4F09-A163-60B8F74984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0791" y="0"/>
            <a:ext cx="4570927" cy="1325563"/>
          </a:xfrm>
        </p:spPr>
        <p:txBody>
          <a:bodyPr/>
          <a:lstStyle/>
          <a:p>
            <a:pPr algn="ctr"/>
            <a:r>
              <a:rPr lang="en-US" b="1" dirty="0" err="1">
                <a:solidFill>
                  <a:schemeClr val="bg1"/>
                </a:solidFill>
              </a:rPr>
              <a:t>Lokalisasi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Objek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D787D33-0704-4092-B9CE-794E504DBF3C}"/>
              </a:ext>
            </a:extLst>
          </p:cNvPr>
          <p:cNvSpPr/>
          <p:nvPr/>
        </p:nvSpPr>
        <p:spPr>
          <a:xfrm>
            <a:off x="11719774" y="6401717"/>
            <a:ext cx="472203" cy="456283"/>
          </a:xfrm>
          <a:prstGeom prst="roundRect">
            <a:avLst/>
          </a:prstGeom>
          <a:solidFill>
            <a:srgbClr val="2CB037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24111294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73">
      <a:dk1>
        <a:srgbClr val="000000"/>
      </a:dk1>
      <a:lt1>
        <a:sysClr val="window" lastClr="FFFFFF"/>
      </a:lt1>
      <a:dk2>
        <a:srgbClr val="585858"/>
      </a:dk2>
      <a:lt2>
        <a:srgbClr val="E3E3E3"/>
      </a:lt2>
      <a:accent1>
        <a:srgbClr val="E20613"/>
      </a:accent1>
      <a:accent2>
        <a:srgbClr val="A9C038"/>
      </a:accent2>
      <a:accent3>
        <a:srgbClr val="11AEC7"/>
      </a:accent3>
      <a:accent4>
        <a:srgbClr val="F59F26"/>
      </a:accent4>
      <a:accent5>
        <a:srgbClr val="0062A9"/>
      </a:accent5>
      <a:accent6>
        <a:srgbClr val="EB6047"/>
      </a:accent6>
      <a:hlink>
        <a:srgbClr val="8ED9F6"/>
      </a:hlink>
      <a:folHlink>
        <a:srgbClr val="C00000"/>
      </a:folHlink>
    </a:clrScheme>
    <a:fontScheme name="Modern 01">
      <a:majorFont>
        <a:latin typeface="Century Gothic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icrosoft_Project_Analysis_Presentation Pack.potx" id="{AC7781D2-6DCE-4385-A2F9-141B95078B19}" vid="{C6C96076-4D51-4042-A342-A7D2AA3703F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Project analysis presentation</Template>
  <TotalTime>0</TotalTime>
  <Words>388</Words>
  <Application>Microsoft Office PowerPoint</Application>
  <PresentationFormat>Widescreen</PresentationFormat>
  <Paragraphs>126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Arial</vt:lpstr>
      <vt:lpstr>Calibri</vt:lpstr>
      <vt:lpstr>Cambria</vt:lpstr>
      <vt:lpstr>Cambria Math</vt:lpstr>
      <vt:lpstr>Century Gothic</vt:lpstr>
      <vt:lpstr>Segoe UI Light</vt:lpstr>
      <vt:lpstr>Office Theme</vt:lpstr>
      <vt:lpstr>PowerPoint Presentation</vt:lpstr>
      <vt:lpstr>Motivasi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Lokalisasi Objek</vt:lpstr>
      <vt:lpstr>PowerPoint Presentation</vt:lpstr>
      <vt:lpstr>PowerPoint Presentation</vt:lpstr>
      <vt:lpstr>Knowledge Transfer</vt:lpstr>
      <vt:lpstr>Project analysis slide 2</vt:lpstr>
      <vt:lpstr>Project analysis slide 4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2018-11-25T07:21:13Z</dcterms:created>
  <dcterms:modified xsi:type="dcterms:W3CDTF">2018-12-25T16:52:12Z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v-abdarl@microsoft.com</vt:lpwstr>
  </property>
  <property fmtid="{D5CDD505-2E9C-101B-9397-08002B2CF9AE}" pid="5" name="MSIP_Label_f42aa342-8706-4288-bd11-ebb85995028c_SetDate">
    <vt:lpwstr>2018-11-21T00:44:46.2256006Z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